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72"/>
  </p:notesMasterIdLst>
  <p:handoutMasterIdLst>
    <p:handoutMasterId r:id="rId73"/>
  </p:handoutMasterIdLst>
  <p:sldIdLst>
    <p:sldId id="274" r:id="rId3"/>
    <p:sldId id="421" r:id="rId4"/>
    <p:sldId id="422" r:id="rId5"/>
    <p:sldId id="423" r:id="rId6"/>
    <p:sldId id="424" r:id="rId7"/>
    <p:sldId id="425" r:id="rId8"/>
    <p:sldId id="426" r:id="rId9"/>
    <p:sldId id="427" r:id="rId10"/>
    <p:sldId id="428" r:id="rId11"/>
    <p:sldId id="429" r:id="rId12"/>
    <p:sldId id="430" r:id="rId13"/>
    <p:sldId id="431" r:id="rId14"/>
    <p:sldId id="432" r:id="rId15"/>
    <p:sldId id="433" r:id="rId16"/>
    <p:sldId id="434" r:id="rId17"/>
    <p:sldId id="435" r:id="rId18"/>
    <p:sldId id="436" r:id="rId19"/>
    <p:sldId id="437" r:id="rId20"/>
    <p:sldId id="438" r:id="rId21"/>
    <p:sldId id="439" r:id="rId22"/>
    <p:sldId id="440" r:id="rId23"/>
    <p:sldId id="441" r:id="rId24"/>
    <p:sldId id="444" r:id="rId25"/>
    <p:sldId id="446" r:id="rId26"/>
    <p:sldId id="447" r:id="rId27"/>
    <p:sldId id="448" r:id="rId28"/>
    <p:sldId id="449" r:id="rId29"/>
    <p:sldId id="450" r:id="rId30"/>
    <p:sldId id="451" r:id="rId31"/>
    <p:sldId id="452" r:id="rId32"/>
    <p:sldId id="453" r:id="rId33"/>
    <p:sldId id="454" r:id="rId34"/>
    <p:sldId id="455" r:id="rId35"/>
    <p:sldId id="457" r:id="rId36"/>
    <p:sldId id="458" r:id="rId37"/>
    <p:sldId id="459" r:id="rId38"/>
    <p:sldId id="460" r:id="rId39"/>
    <p:sldId id="461" r:id="rId40"/>
    <p:sldId id="465" r:id="rId41"/>
    <p:sldId id="466" r:id="rId42"/>
    <p:sldId id="467" r:id="rId43"/>
    <p:sldId id="468" r:id="rId44"/>
    <p:sldId id="469" r:id="rId45"/>
    <p:sldId id="471" r:id="rId46"/>
    <p:sldId id="474" r:id="rId47"/>
    <p:sldId id="475" r:id="rId48"/>
    <p:sldId id="476" r:id="rId49"/>
    <p:sldId id="477" r:id="rId50"/>
    <p:sldId id="478" r:id="rId51"/>
    <p:sldId id="479" r:id="rId52"/>
    <p:sldId id="480" r:id="rId53"/>
    <p:sldId id="482" r:id="rId54"/>
    <p:sldId id="483" r:id="rId55"/>
    <p:sldId id="484" r:id="rId56"/>
    <p:sldId id="485" r:id="rId57"/>
    <p:sldId id="486" r:id="rId58"/>
    <p:sldId id="487" r:id="rId59"/>
    <p:sldId id="488" r:id="rId60"/>
    <p:sldId id="489" r:id="rId61"/>
    <p:sldId id="493" r:id="rId62"/>
    <p:sldId id="494" r:id="rId63"/>
    <p:sldId id="496" r:id="rId64"/>
    <p:sldId id="497" r:id="rId65"/>
    <p:sldId id="498" r:id="rId66"/>
    <p:sldId id="499" r:id="rId67"/>
    <p:sldId id="500" r:id="rId68"/>
    <p:sldId id="501" r:id="rId69"/>
    <p:sldId id="502" r:id="rId70"/>
    <p:sldId id="503" r:id="rId71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7CBFF"/>
    <a:srgbClr val="6DD9FF"/>
    <a:srgbClr val="06CFEA"/>
    <a:srgbClr val="FBEEDC"/>
    <a:srgbClr val="F0A22E"/>
    <a:srgbClr val="603A14"/>
    <a:srgbClr val="E85C0E"/>
    <a:srgbClr val="BAB398"/>
    <a:srgbClr val="ADA485"/>
    <a:srgbClr val="C6C0AA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544" autoAdjust="0"/>
    <p:restoredTop sz="94533" autoAdjust="0"/>
  </p:normalViewPr>
  <p:slideViewPr>
    <p:cSldViewPr>
      <p:cViewPr varScale="1">
        <p:scale>
          <a:sx n="88" d="100"/>
          <a:sy n="88" d="100"/>
        </p:scale>
        <p:origin x="498" y="96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76" Type="http://schemas.openxmlformats.org/officeDocument/2006/relationships/viewProps" Target="viewProp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commentAuthors" Target="commentAuthor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slide" Target="slides/slide59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handoutMaster" Target="handoutMasters/handoutMaster1.xml"/><Relationship Id="rId78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1DFF8E-65F6-49B6-998D-D39898B207CA}" type="datetimeFigureOut">
              <a:rPr lang="en-US" smtClean="0"/>
              <a:t>3/3/2015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564DE793-843E-4262-B996-C8B067A0EEB3}" type="datetimeFigureOut">
              <a:rPr lang="en-US" smtClean="0"/>
              <a:t>3/3/2015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1515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27017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50612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60194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75464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7818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0923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01531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48049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0047244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3/3/2015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 userDrawn="1"/>
        </p:nvSpPr>
        <p:spPr>
          <a:xfrm rot="20967018">
            <a:off x="52437" y="3176455"/>
            <a:ext cx="7313295" cy="1261884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0000" b="1" kern="1200" noProof="0" dirty="0" smtClean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Questions?</a:t>
            </a:r>
            <a:endParaRPr lang="en-US" sz="100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603A14"/>
                </a:solidFill>
              </a:rPr>
              <a:t>?</a:t>
            </a:r>
            <a:endParaRPr lang="en-US" sz="2400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5820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437765" y="76200"/>
            <a:ext cx="9446339" cy="8382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lnSpc>
                <a:spcPts val="4000"/>
              </a:lnSpc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Slide Title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>
          <a:xfrm>
            <a:off x="304721" y="990600"/>
            <a:ext cx="11579384" cy="579646"/>
          </a:xfrm>
          <a:prstGeom prst="rect">
            <a:avLst/>
          </a:prstGeom>
        </p:spPr>
        <p:txBody>
          <a:bodyPr>
            <a:spAutoFit/>
          </a:bodyPr>
          <a:lstStyle>
            <a:lvl1pPr marL="319088" marR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 sz="3000" baseline="0"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  <a:lvl2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defRPr sz="3000">
                <a:solidFill>
                  <a:schemeClr val="tx1">
                    <a:lumMod val="40000"/>
                    <a:lumOff val="60000"/>
                  </a:schemeClr>
                </a:solidFill>
              </a:defRPr>
            </a:lvl2pPr>
            <a:lvl3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defRPr sz="2800">
                <a:solidFill>
                  <a:schemeClr val="tx1">
                    <a:lumMod val="40000"/>
                    <a:lumOff val="60000"/>
                  </a:schemeClr>
                </a:solidFill>
              </a:defRPr>
            </a:lvl3pPr>
            <a:lvl4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defRPr sz="2600">
                <a:solidFill>
                  <a:schemeClr val="tx1">
                    <a:lumMod val="40000"/>
                    <a:lumOff val="60000"/>
                  </a:schemeClr>
                </a:solidFill>
              </a:defRPr>
            </a:lvl4pPr>
            <a:lvl5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defRPr sz="2400">
                <a:solidFill>
                  <a:schemeClr val="tx1">
                    <a:lumMod val="40000"/>
                    <a:lumOff val="60000"/>
                  </a:schemeClr>
                </a:solidFill>
              </a:defRPr>
            </a:lvl5pPr>
          </a:lstStyle>
          <a:p>
            <a:pPr marL="319088" marR="0" lvl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CFF66">
                    <a:lumMod val="20000"/>
                    <a:lumOff val="8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First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711015" y="1752601"/>
            <a:ext cx="10766795" cy="599740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>
              <a:spcBef>
                <a:spcPts val="0"/>
              </a:spcBef>
              <a:buNone/>
              <a:defRPr lang="en-US" sz="2000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defRPr>
            </a:lvl1pPr>
          </a:lstStyle>
          <a:p>
            <a:pPr lvl="0"/>
            <a:r>
              <a:rPr lang="en-US" noProof="1" smtClean="0"/>
              <a:t>Enter source code here</a:t>
            </a:r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11477810" y="6553200"/>
            <a:ext cx="609441" cy="228600"/>
          </a:xfrm>
          <a:prstGeom prst="rect">
            <a:avLst/>
          </a:prstGeom>
        </p:spPr>
        <p:txBody>
          <a:bodyPr anchor="ctr" anchorCtr="0"/>
          <a:lstStyle>
            <a:lvl1pPr algn="r">
              <a:defRPr sz="1100"/>
            </a:lvl1pPr>
          </a:lstStyle>
          <a:p>
            <a:fld id="{6B240CB6-5C21-4E63-B065-2EDFF49336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205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3/3/2015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68" r:id="rId5"/>
    <p:sldLayoutId id="2147483669" r:id="rId6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hyperlink" Target="http://creativecommons.org/licenses/by-nc-sa/4.0/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courses/oop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reativecommons.org/licenses/by-nc-sa/3.0/deed.en_US" TargetMode="External"/><Relationship Id="rId5" Type="http://schemas.openxmlformats.org/officeDocument/2006/relationships/hyperlink" Target="https://telerikacademy.com/Courses/Courses/Details/159" TargetMode="External"/><Relationship Id="rId4" Type="http://schemas.openxmlformats.org/officeDocument/2006/relationships/image" Target="../media/image7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hyperlink" Target="http://www.softwaregroup-bg.com/" TargetMode="External"/><Relationship Id="rId3" Type="http://schemas.openxmlformats.org/officeDocument/2006/relationships/hyperlink" Target="http://www.vivacom.bg/" TargetMode="External"/><Relationship Id="rId7" Type="http://schemas.openxmlformats.org/officeDocument/2006/relationships/hyperlink" Target="http://www.sbtech.com/" TargetMode="External"/><Relationship Id="rId12" Type="http://schemas.openxmlformats.org/officeDocument/2006/relationships/image" Target="../media/image51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11" Type="http://schemas.openxmlformats.org/officeDocument/2006/relationships/hyperlink" Target="http://smartit.bg/" TargetMode="External"/><Relationship Id="rId5" Type="http://schemas.openxmlformats.org/officeDocument/2006/relationships/hyperlink" Target="http://xs-software.com/" TargetMode="External"/><Relationship Id="rId15" Type="http://schemas.openxmlformats.org/officeDocument/2006/relationships/hyperlink" Target="http://www.superhosting.bg/" TargetMode="External"/><Relationship Id="rId10" Type="http://schemas.openxmlformats.org/officeDocument/2006/relationships/image" Target="../media/image50.png"/><Relationship Id="rId4" Type="http://schemas.openxmlformats.org/officeDocument/2006/relationships/image" Target="../media/image47.jpeg"/><Relationship Id="rId9" Type="http://schemas.openxmlformats.org/officeDocument/2006/relationships/hyperlink" Target="http://komfo.com/" TargetMode="External"/><Relationship Id="rId14" Type="http://schemas.openxmlformats.org/officeDocument/2006/relationships/image" Target="../media/image52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57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5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55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799012" y="914400"/>
            <a:ext cx="6696542" cy="140059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Functions and</a:t>
            </a:r>
            <a:br>
              <a:rPr lang="en-US" dirty="0" smtClean="0"/>
            </a:br>
            <a:r>
              <a:rPr lang="en-US" dirty="0" smtClean="0"/>
              <a:t>Function Expressions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4037012" y="2514600"/>
            <a:ext cx="7458541" cy="1295400"/>
          </a:xfrm>
        </p:spPr>
        <p:txBody>
          <a:bodyPr>
            <a:normAutofit/>
          </a:bodyPr>
          <a:lstStyle/>
          <a:p>
            <a:r>
              <a:rPr lang="en-US" dirty="0" smtClean="0"/>
              <a:t>Closures, Function Scope, Nested Functions, IIFE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Software </a:t>
            </a:r>
            <a:r>
              <a:rPr lang="en-US" dirty="0" smtClean="0"/>
              <a:t>University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softuni.bg</a:t>
            </a:r>
            <a:endParaRPr lang="en-US" dirty="0"/>
          </a:p>
        </p:txBody>
      </p:sp>
      <p:pic>
        <p:nvPicPr>
          <p:cNvPr id="1028" name="Picture 4" title="CC-BY-NC-SA License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983" y="29726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760413" y="4965699"/>
            <a:ext cx="3187614" cy="444343"/>
          </a:xfrm>
        </p:spPr>
        <p:txBody>
          <a:bodyPr/>
          <a:lstStyle/>
          <a:p>
            <a:r>
              <a:rPr lang="en-GB" dirty="0" smtClean="0"/>
              <a:t>Technical Trainers</a:t>
            </a:r>
            <a:endParaRPr lang="en-GB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760412" y="4419600"/>
            <a:ext cx="3187613" cy="525135"/>
          </a:xfrm>
        </p:spPr>
        <p:txBody>
          <a:bodyPr/>
          <a:lstStyle/>
          <a:p>
            <a:r>
              <a:rPr lang="en-GB" noProof="1" smtClean="0"/>
              <a:t>SoftUni</a:t>
            </a:r>
            <a:r>
              <a:rPr lang="en-GB" dirty="0" smtClean="0"/>
              <a:t> Team</a:t>
            </a:r>
            <a:endParaRPr lang="en-GB" dirty="0"/>
          </a:p>
        </p:txBody>
      </p:sp>
      <p:pic>
        <p:nvPicPr>
          <p:cNvPr id="20" name="Picture Placeholder 19"/>
          <p:cNvPicPr>
            <a:picLocks noGrp="1" noChangeAspect="1"/>
          </p:cNvPicPr>
          <p:nvPr>
            <p:ph type="pic" sz="quarter" idx="16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046797" y="4162002"/>
            <a:ext cx="7382341" cy="1905000"/>
          </a:xfrm>
        </p:spPr>
      </p:pic>
      <p:pic>
        <p:nvPicPr>
          <p:cNvPr id="13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718904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sp>
        <p:nvSpPr>
          <p:cNvPr id="14" name="TextBox 13"/>
          <p:cNvSpPr txBox="1"/>
          <p:nvPr/>
        </p:nvSpPr>
        <p:spPr>
          <a:xfrm rot="21359624">
            <a:off x="4304860" y="4493468"/>
            <a:ext cx="4601920" cy="1290951"/>
          </a:xfrm>
          <a:prstGeom prst="rect">
            <a:avLst/>
          </a:prstGeom>
          <a:noFill/>
        </p:spPr>
        <p:txBody>
          <a:bodyPr wrap="none" rtlCol="0">
            <a:prstTxWarp prst="textCascadeUp">
              <a:avLst/>
            </a:prstTxWarp>
            <a:spAutoFit/>
          </a:bodyPr>
          <a:lstStyle/>
          <a:p>
            <a:r>
              <a:rPr lang="en-US" sz="10700" b="1" smtClean="0">
                <a:ln w="3175">
                  <a:solidFill>
                    <a:srgbClr val="06CFEA">
                      <a:alpha val="69804"/>
                    </a:srgbClr>
                  </a:solidFill>
                  <a:prstDash val="solid"/>
                </a:ln>
                <a:solidFill>
                  <a:srgbClr val="00B0F0">
                    <a:alpha val="30000"/>
                  </a:srgbClr>
                </a:solidFill>
                <a:effectLst>
                  <a:outerShdw blurRad="88900" sx="102000" sy="102000" algn="ctr" rotWithShape="0">
                    <a:prstClr val="black"/>
                  </a:outerShdw>
                </a:effectLst>
              </a:rPr>
              <a:t>Advanced JS</a:t>
            </a:r>
            <a:endParaRPr lang="en-US" sz="10700" b="1" dirty="0">
              <a:ln w="3175">
                <a:solidFill>
                  <a:srgbClr val="06CFEA">
                    <a:alpha val="69804"/>
                  </a:srgbClr>
                </a:solidFill>
                <a:prstDash val="solid"/>
              </a:ln>
              <a:solidFill>
                <a:srgbClr val="00B0F0">
                  <a:alpha val="30000"/>
                </a:srgbClr>
              </a:solidFill>
              <a:effectLst>
                <a:outerShdw blurRad="88900" sx="102000" sy="102000" algn="ctr" rotWithShape="0">
                  <a:prstClr val="black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Functions are objects </a:t>
            </a:r>
            <a:r>
              <a:rPr lang="en-US" dirty="0" smtClean="0"/>
              <a:t>and they can be used as objects</a:t>
            </a:r>
          </a:p>
          <a:p>
            <a:pPr lvl="1">
              <a:lnSpc>
                <a:spcPct val="90000"/>
              </a:lnSpc>
            </a:pPr>
            <a:r>
              <a:rPr lang="en-US" dirty="0" smtClean="0"/>
              <a:t>Can be passed as arguments to other functions</a:t>
            </a:r>
          </a:p>
          <a:p>
            <a:pPr lvl="1">
              <a:lnSpc>
                <a:spcPct val="90000"/>
              </a:lnSpc>
            </a:pPr>
            <a:r>
              <a:rPr lang="en-US" dirty="0" smtClean="0"/>
              <a:t>Can be stored in an array</a:t>
            </a:r>
          </a:p>
          <a:p>
            <a:pPr lvl="1">
              <a:lnSpc>
                <a:spcPct val="90000"/>
              </a:lnSpc>
            </a:pPr>
            <a:r>
              <a:rPr lang="en-US" dirty="0" smtClean="0"/>
              <a:t>Can be assigned to variables</a:t>
            </a:r>
          </a:p>
          <a:p>
            <a:pPr lvl="1">
              <a:lnSpc>
                <a:spcPct val="90000"/>
              </a:lnSpc>
            </a:pPr>
            <a:r>
              <a:rPr lang="en-US" dirty="0" smtClean="0"/>
              <a:t>Can be returned by another function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 as </a:t>
            </a:r>
            <a:r>
              <a:rPr lang="en-US" dirty="0" smtClean="0"/>
              <a:t>Objects (</a:t>
            </a:r>
            <a:r>
              <a:rPr lang="en-US" dirty="0"/>
              <a:t>2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4" name="Text Placeholder 3"/>
          <p:cNvSpPr txBox="1">
            <a:spLocks/>
          </p:cNvSpPr>
          <p:nvPr/>
        </p:nvSpPr>
        <p:spPr>
          <a:xfrm>
            <a:off x="985836" y="4307919"/>
            <a:ext cx="10213976" cy="209288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sz="2200" noProof="1" smtClean="0">
                <a:solidFill>
                  <a:srgbClr val="FBEEDC"/>
                </a:solidFill>
              </a:rPr>
              <a:t>var arr = [3, 2, 1, 3, 4, 5, 1, 2, 3, 4, 5, 7, 9];</a:t>
            </a:r>
          </a:p>
          <a:p>
            <a:r>
              <a:rPr lang="en-US" sz="2200" noProof="1" smtClean="0">
                <a:solidFill>
                  <a:srgbClr val="FBEEDC"/>
                </a:solidFill>
              </a:rPr>
              <a:t>function orderBy(x, y) { return x - y; }</a:t>
            </a:r>
          </a:p>
          <a:p>
            <a:pPr>
              <a:spcBef>
                <a:spcPts val="1200"/>
              </a:spcBef>
            </a:pPr>
            <a:r>
              <a:rPr lang="en-US" sz="2200" noProof="1" smtClean="0">
                <a:solidFill>
                  <a:srgbClr val="FBEEDC"/>
                </a:solidFill>
              </a:rPr>
              <a:t>arr.sort(orderBy);</a:t>
            </a:r>
          </a:p>
          <a:p>
            <a:pPr>
              <a:spcBef>
                <a:spcPts val="1200"/>
              </a:spcBef>
            </a:pPr>
            <a:r>
              <a:rPr lang="en-US" sz="2200" noProof="1" smtClean="0">
                <a:solidFill>
                  <a:schemeClr val="tx2">
                    <a:lumMod val="75000"/>
                  </a:schemeClr>
                </a:solidFill>
              </a:rPr>
              <a:t>// Better to be done using anonymous function</a:t>
            </a:r>
          </a:p>
          <a:p>
            <a:r>
              <a:rPr lang="en-US" sz="2200" noProof="1" smtClean="0">
                <a:solidFill>
                  <a:srgbClr val="FBEEDC"/>
                </a:solidFill>
              </a:rPr>
              <a:t>arr.sort(function(x, y) { return x - y; });</a:t>
            </a:r>
            <a:endParaRPr lang="en-US" sz="2200" noProof="1">
              <a:solidFill>
                <a:srgbClr val="FBEEDC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9226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446212" y="4876800"/>
            <a:ext cx="8938472" cy="820600"/>
          </a:xfrm>
        </p:spPr>
        <p:txBody>
          <a:bodyPr/>
          <a:lstStyle/>
          <a:p>
            <a:r>
              <a:rPr lang="en-US" dirty="0" smtClean="0"/>
              <a:t>Function Object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body" idx="1"/>
          </p:nvPr>
        </p:nvSpPr>
        <p:spPr>
          <a:xfrm>
            <a:off x="1446212" y="5678768"/>
            <a:ext cx="8938472" cy="688256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6" name="Picture 2" descr="http://www.flashmagazine.com/images/uploads/cache/javascript-799x22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412" y="1781174"/>
            <a:ext cx="9814414" cy="2714626"/>
          </a:xfrm>
          <a:prstGeom prst="roundRect">
            <a:avLst>
              <a:gd name="adj" fmla="val 1584"/>
            </a:avLst>
          </a:prstGeom>
          <a:noFill/>
          <a:ln>
            <a:solidFill>
              <a:schemeClr val="accent6">
                <a:lumMod val="20000"/>
                <a:lumOff val="8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6810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5351600"/>
            <a:ext cx="8938472" cy="820600"/>
          </a:xfrm>
        </p:spPr>
        <p:txBody>
          <a:bodyPr/>
          <a:lstStyle/>
          <a:p>
            <a:r>
              <a:rPr lang="en-US" dirty="0" smtClean="0"/>
              <a:t>Defining Functions</a:t>
            </a:r>
            <a:endParaRPr lang="en-US" dirty="0"/>
          </a:p>
        </p:txBody>
      </p:sp>
      <p:pic>
        <p:nvPicPr>
          <p:cNvPr id="4" name="Picture 2" descr="http://moneyfacts.co.uk/resize.axd?w=225&amp;h=170&amp;f=http://media.moneyfacts.co.uk/image/stock%20chart-2new226new_226_x_170.jpg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2459884" y="1617800"/>
            <a:ext cx="6911128" cy="3296076"/>
          </a:xfrm>
          <a:prstGeom prst="roundRect">
            <a:avLst>
              <a:gd name="adj" fmla="val 4840"/>
            </a:avLst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803632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US" dirty="0"/>
              <a:t>Functions can be defined in several ways:</a:t>
            </a:r>
          </a:p>
          <a:p>
            <a:pPr lvl="1">
              <a:lnSpc>
                <a:spcPct val="110000"/>
              </a:lnSpc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Function declaration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lvl="1">
              <a:lnSpc>
                <a:spcPct val="110000"/>
              </a:lnSpc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Function expression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lvl="1">
              <a:lnSpc>
                <a:spcPct val="110000"/>
              </a:lnSpc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Function constructor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  <a:p>
            <a:pPr>
              <a:lnSpc>
                <a:spcPct val="110000"/>
              </a:lnSpc>
            </a:pPr>
            <a:r>
              <a:rPr lang="en-US" dirty="0" smtClean="0"/>
              <a:t>Since </a:t>
            </a:r>
            <a:r>
              <a:rPr lang="en-US" dirty="0"/>
              <a:t>functions are quite special in JavaScript, they are loaded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as soon as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possible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Functions</a:t>
            </a:r>
            <a:endParaRPr lang="en-US" dirty="0"/>
          </a:p>
        </p:txBody>
      </p:sp>
      <p:sp>
        <p:nvSpPr>
          <p:cNvPr id="4" name="Text Placeholder 3"/>
          <p:cNvSpPr txBox="1">
            <a:spLocks/>
          </p:cNvSpPr>
          <p:nvPr/>
        </p:nvSpPr>
        <p:spPr>
          <a:xfrm>
            <a:off x="1065216" y="2586335"/>
            <a:ext cx="10058396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sz="2400" dirty="0">
                <a:solidFill>
                  <a:srgbClr val="FBEEDC"/>
                </a:solidFill>
              </a:rPr>
              <a:t>function printMsg (msg) </a:t>
            </a:r>
            <a:r>
              <a:rPr lang="en-US" sz="2400" dirty="0" smtClean="0">
                <a:solidFill>
                  <a:srgbClr val="FBEEDC"/>
                </a:solidFill>
              </a:rPr>
              <a:t>{ console.log(msg); }</a:t>
            </a:r>
            <a:endParaRPr lang="en-US" sz="2400" dirty="0">
              <a:solidFill>
                <a:srgbClr val="FBEEDC"/>
              </a:solidFill>
            </a:endParaRPr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1065216" y="3793216"/>
            <a:ext cx="10058394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sz="2400" dirty="0">
                <a:solidFill>
                  <a:srgbClr val="FBEEDC"/>
                </a:solidFill>
              </a:rPr>
              <a:t>var printMsg = function </a:t>
            </a:r>
            <a:r>
              <a:rPr lang="en-US" sz="2400" dirty="0" smtClean="0">
                <a:solidFill>
                  <a:srgbClr val="FBEEDC"/>
                </a:solidFill>
              </a:rPr>
              <a:t>(msg) { console.log(msg); }</a:t>
            </a:r>
            <a:endParaRPr lang="en-US" sz="2400" dirty="0">
              <a:solidFill>
                <a:srgbClr val="FBEEDC"/>
              </a:solidFill>
            </a:endParaRPr>
          </a:p>
        </p:txBody>
      </p:sp>
      <p:sp>
        <p:nvSpPr>
          <p:cNvPr id="6" name="Text Placeholder 3"/>
          <p:cNvSpPr txBox="1">
            <a:spLocks/>
          </p:cNvSpPr>
          <p:nvPr/>
        </p:nvSpPr>
        <p:spPr>
          <a:xfrm>
            <a:off x="1065534" y="5010090"/>
            <a:ext cx="1005458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sz="2400" noProof="1" smtClean="0">
                <a:solidFill>
                  <a:srgbClr val="FBEEDC"/>
                </a:solidFill>
              </a:rPr>
              <a:t>var printMsg = new Function('msg', 'console.log("msg");');</a:t>
            </a:r>
            <a:endParaRPr lang="en-US" sz="2400" noProof="1">
              <a:solidFill>
                <a:srgbClr val="FBEED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4286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Function declarations </a:t>
            </a:r>
            <a:r>
              <a:rPr lang="en-US" dirty="0" smtClean="0"/>
              <a:t>use the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function</a:t>
            </a:r>
            <a:r>
              <a:rPr lang="en-US" dirty="0" smtClean="0"/>
              <a:t> operator to create a function object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Function declarations are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loaded first in their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scope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No matter where they appear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This allows using a function before it is defined!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 Declaration</a:t>
            </a:r>
            <a:endParaRPr lang="en-US" dirty="0"/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985836" y="4495800"/>
            <a:ext cx="10213976" cy="187128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lnSpc>
                <a:spcPct val="110000"/>
              </a:lnSpc>
            </a:pPr>
            <a:r>
              <a:rPr lang="en-US" sz="2400" noProof="1" smtClean="0">
                <a:solidFill>
                  <a:srgbClr val="FBEEDC"/>
                </a:solidFill>
              </a:rPr>
              <a:t>printMsg("Hello");</a:t>
            </a:r>
          </a:p>
          <a:p>
            <a:pPr>
              <a:lnSpc>
                <a:spcPct val="110000"/>
              </a:lnSpc>
              <a:spcBef>
                <a:spcPts val="1200"/>
              </a:spcBef>
            </a:pPr>
            <a:r>
              <a:rPr lang="en-US" sz="2400" noProof="1" smtClean="0">
                <a:solidFill>
                  <a:srgbClr val="FBEEDC"/>
                </a:solidFill>
              </a:rPr>
              <a:t>function printMsg(msg) {</a:t>
            </a:r>
          </a:p>
          <a:p>
            <a:pPr>
              <a:lnSpc>
                <a:spcPct val="110000"/>
              </a:lnSpc>
            </a:pPr>
            <a:r>
              <a:rPr lang="en-US" sz="2400" noProof="1" smtClean="0">
                <a:solidFill>
                  <a:srgbClr val="FBEEDC"/>
                </a:solidFill>
              </a:rPr>
              <a:t>    console.log("Message: " + msg);</a:t>
            </a:r>
          </a:p>
          <a:p>
            <a:pPr>
              <a:lnSpc>
                <a:spcPct val="110000"/>
              </a:lnSpc>
            </a:pPr>
            <a:r>
              <a:rPr lang="en-US" sz="2400" noProof="1" smtClean="0">
                <a:solidFill>
                  <a:srgbClr val="FBEEDC"/>
                </a:solidFill>
              </a:rPr>
              <a:t>}</a:t>
            </a:r>
            <a:endParaRPr lang="en-US" sz="2400" noProof="1">
              <a:solidFill>
                <a:srgbClr val="FBEEDC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3340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 Declarations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6" name="Picture 2" descr="http://www.m3tools.net/net/assets/images/return%20value%20code%20graphic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3284" y="1358798"/>
            <a:ext cx="5844328" cy="3289402"/>
          </a:xfrm>
          <a:prstGeom prst="roundRect">
            <a:avLst>
              <a:gd name="adj" fmla="val 3225"/>
            </a:avLst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2198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Function expressions </a:t>
            </a:r>
            <a:r>
              <a:rPr lang="en-US" dirty="0" smtClean="0"/>
              <a:t>are created using the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function</a:t>
            </a:r>
            <a:r>
              <a:rPr lang="en-US" dirty="0" smtClean="0"/>
              <a:t> literal </a:t>
            </a:r>
          </a:p>
          <a:p>
            <a:pPr lvl="1"/>
            <a:r>
              <a:rPr lang="en-US" dirty="0" smtClean="0"/>
              <a:t>They are loaded where they are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defined</a:t>
            </a:r>
          </a:p>
          <a:p>
            <a:pPr lvl="1"/>
            <a:r>
              <a:rPr lang="en-US" dirty="0" smtClean="0"/>
              <a:t>Cannot be used beforehand</a:t>
            </a:r>
          </a:p>
          <a:p>
            <a:pPr lvl="1"/>
            <a:r>
              <a:rPr lang="en-US" dirty="0" smtClean="0"/>
              <a:t>Can be invoked immediately</a:t>
            </a:r>
          </a:p>
          <a:p>
            <a:r>
              <a:rPr lang="en-US" dirty="0" smtClean="0"/>
              <a:t>The name is optional (can be anonymous)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 Expression</a:t>
            </a:r>
            <a:endParaRPr lang="en-US" dirty="0"/>
          </a:p>
        </p:txBody>
      </p:sp>
      <p:sp>
        <p:nvSpPr>
          <p:cNvPr id="6" name="Text Placeholder 3"/>
          <p:cNvSpPr txBox="1">
            <a:spLocks/>
          </p:cNvSpPr>
          <p:nvPr/>
        </p:nvSpPr>
        <p:spPr>
          <a:xfrm>
            <a:off x="912812" y="4724400"/>
            <a:ext cx="10363200" cy="168507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spcBef>
                <a:spcPts val="900"/>
              </a:spcBef>
            </a:pPr>
            <a:r>
              <a:rPr lang="en-US" sz="2400" noProof="1" smtClean="0">
                <a:solidFill>
                  <a:srgbClr val="FBEEDC"/>
                </a:solidFill>
              </a:rPr>
              <a:t>var printMsg = function (msg) {</a:t>
            </a:r>
          </a:p>
          <a:p>
            <a:r>
              <a:rPr lang="en-US" sz="2400" noProof="1" smtClean="0">
                <a:solidFill>
                  <a:srgbClr val="FBEEDC"/>
                </a:solidFill>
              </a:rPr>
              <a:t>    console.log("Message: " + msg);</a:t>
            </a:r>
          </a:p>
          <a:p>
            <a:r>
              <a:rPr lang="en-US" sz="2400" noProof="1" smtClean="0">
                <a:solidFill>
                  <a:srgbClr val="FBEEDC"/>
                </a:solidFill>
              </a:rPr>
              <a:t>} </a:t>
            </a:r>
          </a:p>
          <a:p>
            <a:pPr>
              <a:spcBef>
                <a:spcPts val="900"/>
              </a:spcBef>
            </a:pPr>
            <a:r>
              <a:rPr lang="en-US" sz="2400" noProof="1" smtClean="0">
                <a:solidFill>
                  <a:srgbClr val="FBEEDC"/>
                </a:solidFill>
              </a:rPr>
              <a:t>printMsg("Hello");</a:t>
            </a:r>
            <a:endParaRPr lang="en-US" sz="2400" noProof="1">
              <a:solidFill>
                <a:srgbClr val="FBEEDC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3933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Function expressions do no need an identifier (it is optional)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It is better to define it for easier debugging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Otherwise the debuggers show anonymous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Types of function expressions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 Expression (2)</a:t>
            </a:r>
            <a:endParaRPr lang="en-US" dirty="0"/>
          </a:p>
        </p:txBody>
      </p:sp>
      <p:sp>
        <p:nvSpPr>
          <p:cNvPr id="6" name="Text Placeholder 3"/>
          <p:cNvSpPr txBox="1">
            <a:spLocks/>
          </p:cNvSpPr>
          <p:nvPr/>
        </p:nvSpPr>
        <p:spPr>
          <a:xfrm>
            <a:off x="909636" y="3837296"/>
            <a:ext cx="10366376" cy="261610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spcBef>
                <a:spcPts val="900"/>
              </a:spcBef>
            </a:pPr>
            <a:r>
              <a:rPr lang="en-US" sz="2200" noProof="1" smtClean="0">
                <a:solidFill>
                  <a:srgbClr val="FBEEDC"/>
                </a:solidFill>
              </a:rPr>
              <a:t>var printMsg = function (msg) {</a:t>
            </a:r>
          </a:p>
          <a:p>
            <a:r>
              <a:rPr lang="en-US" sz="2200" noProof="1" smtClean="0">
                <a:solidFill>
                  <a:srgbClr val="FBEEDC"/>
                </a:solidFill>
              </a:rPr>
              <a:t>    console.log("Message: " + msg);</a:t>
            </a:r>
          </a:p>
          <a:p>
            <a:r>
              <a:rPr lang="en-US" sz="2200" noProof="1" smtClean="0">
                <a:solidFill>
                  <a:srgbClr val="FBEEDC"/>
                </a:solidFill>
              </a:rPr>
              <a:t>}</a:t>
            </a:r>
          </a:p>
          <a:p>
            <a:pPr>
              <a:spcBef>
                <a:spcPts val="600"/>
              </a:spcBef>
            </a:pPr>
            <a:r>
              <a:rPr lang="en-US" sz="2200" noProof="1" smtClean="0">
                <a:solidFill>
                  <a:srgbClr val="FBEEDC"/>
                </a:solidFill>
              </a:rPr>
              <a:t>var printMsg = function </a:t>
            </a:r>
            <a:r>
              <a:rPr lang="en-US" sz="2200" noProof="1" smtClean="0">
                <a:solidFill>
                  <a:schemeClr val="tx2">
                    <a:lumMod val="75000"/>
                  </a:schemeClr>
                </a:solidFill>
              </a:rPr>
              <a:t>printMsg</a:t>
            </a:r>
            <a:r>
              <a:rPr lang="en-US" sz="2200" noProof="1" smtClean="0">
                <a:solidFill>
                  <a:srgbClr val="FBEEDC"/>
                </a:solidFill>
              </a:rPr>
              <a:t>(msg) {</a:t>
            </a:r>
          </a:p>
          <a:p>
            <a:r>
              <a:rPr lang="en-US" sz="2200" noProof="1" smtClean="0">
                <a:solidFill>
                  <a:srgbClr val="FBEEDC"/>
                </a:solidFill>
              </a:rPr>
              <a:t>    console.log("Message: " + msg);</a:t>
            </a:r>
          </a:p>
          <a:p>
            <a:r>
              <a:rPr lang="en-US" sz="2200" noProof="1" smtClean="0">
                <a:solidFill>
                  <a:srgbClr val="FBEEDC"/>
                </a:solidFill>
              </a:rPr>
              <a:t>}</a:t>
            </a:r>
          </a:p>
          <a:p>
            <a:pPr>
              <a:spcBef>
                <a:spcPts val="600"/>
              </a:spcBef>
            </a:pPr>
            <a:r>
              <a:rPr lang="en-US" sz="2200" noProof="1" smtClean="0">
                <a:solidFill>
                  <a:srgbClr val="FBEEDC"/>
                </a:solidFill>
              </a:rPr>
              <a:t>(function</a:t>
            </a:r>
            <a:r>
              <a:rPr lang="en-US" sz="2200" noProof="1" smtClean="0">
                <a:solidFill>
                  <a:srgbClr val="FBEEDC"/>
                </a:solidFill>
              </a:rPr>
              <a:t>(){ … });</a:t>
            </a:r>
            <a:endParaRPr lang="en-US" sz="2200" noProof="1">
              <a:solidFill>
                <a:srgbClr val="FBEEDC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5422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446212" y="4850786"/>
            <a:ext cx="8938472" cy="820600"/>
          </a:xfrm>
        </p:spPr>
        <p:txBody>
          <a:bodyPr/>
          <a:lstStyle/>
          <a:p>
            <a:r>
              <a:rPr lang="en-US" dirty="0" smtClean="0"/>
              <a:t>Function Expressions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body" idx="1"/>
          </p:nvPr>
        </p:nvSpPr>
        <p:spPr>
          <a:xfrm>
            <a:off x="1446212" y="5707346"/>
            <a:ext cx="8938472" cy="688256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1026" name="Picture 2" descr="http://upload.wikimedia.org/math/1/a/8/1a8460b2df1ca02b9308aa48233bca41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107" t="-4591" r="-3107" b="-4591"/>
          <a:stretch/>
        </p:blipFill>
        <p:spPr bwMode="auto">
          <a:xfrm>
            <a:off x="2459884" y="1371600"/>
            <a:ext cx="6911128" cy="3103874"/>
          </a:xfrm>
          <a:prstGeom prst="roundRect">
            <a:avLst>
              <a:gd name="adj" fmla="val 4823"/>
            </a:avLst>
          </a:prstGeom>
          <a:solidFill>
            <a:srgbClr val="F8F8F8"/>
          </a:solidFill>
        </p:spPr>
      </p:pic>
    </p:spTree>
    <p:extLst>
      <p:ext uri="{BB962C8B-B14F-4D97-AF65-F5344CB8AC3E}">
        <p14:creationId xmlns:p14="http://schemas.microsoft.com/office/powerpoint/2010/main" val="1958256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Function</a:t>
            </a:r>
            <a:r>
              <a:rPr lang="en-US" b="1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constructor</a:t>
            </a:r>
            <a:r>
              <a:rPr lang="en-US" b="1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smtClean="0"/>
              <a:t>is similar to expressions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A constructor initializes a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function object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It is loaded when the parser reaches it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The function constructor form is:</a:t>
            </a:r>
          </a:p>
          <a:p>
            <a:pPr lvl="1">
              <a:lnSpc>
                <a:spcPct val="110000"/>
              </a:lnSpc>
            </a:pPr>
            <a:endParaRPr lang="en-US" sz="1600" dirty="0"/>
          </a:p>
          <a:p>
            <a:pPr lvl="1">
              <a:lnSpc>
                <a:spcPct val="110000"/>
              </a:lnSpc>
              <a:spcBef>
                <a:spcPts val="1200"/>
              </a:spcBef>
            </a:pPr>
            <a:r>
              <a:rPr lang="en-US" dirty="0" smtClean="0"/>
              <a:t>Example:</a:t>
            </a:r>
          </a:p>
          <a:p>
            <a:pPr>
              <a:lnSpc>
                <a:spcPct val="110000"/>
              </a:lnSpc>
            </a:pPr>
            <a:endParaRPr lang="en-US" dirty="0" smtClean="0"/>
          </a:p>
          <a:p>
            <a:pPr>
              <a:lnSpc>
                <a:spcPct val="110000"/>
              </a:lnSpc>
              <a:spcBef>
                <a:spcPts val="1200"/>
              </a:spcBef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Bad practice: </a:t>
            </a:r>
            <a:r>
              <a:rPr lang="en-US" dirty="0" smtClean="0"/>
              <a:t>Low performance and messy code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 Constructor</a:t>
            </a:r>
            <a:endParaRPr lang="en-US" dirty="0"/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1005624" y="3978546"/>
            <a:ext cx="10041788" cy="40011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spcBef>
                <a:spcPts val="900"/>
              </a:spcBef>
            </a:pPr>
            <a:r>
              <a:rPr lang="en-US" dirty="0">
                <a:solidFill>
                  <a:srgbClr val="FBEEDC"/>
                </a:solidFill>
              </a:rPr>
              <a:t>new Function([optional </a:t>
            </a:r>
            <a:r>
              <a:rPr lang="en-US" dirty="0" smtClean="0">
                <a:solidFill>
                  <a:srgbClr val="FBEEDC"/>
                </a:solidFill>
              </a:rPr>
              <a:t>argument1, argument 2, …], body</a:t>
            </a:r>
            <a:r>
              <a:rPr lang="en-US" dirty="0">
                <a:solidFill>
                  <a:srgbClr val="FBEEDC"/>
                </a:solidFill>
              </a:rPr>
              <a:t>);</a:t>
            </a:r>
          </a:p>
        </p:txBody>
      </p:sp>
      <p:sp>
        <p:nvSpPr>
          <p:cNvPr id="6" name="Text Placeholder 3"/>
          <p:cNvSpPr txBox="1">
            <a:spLocks/>
          </p:cNvSpPr>
          <p:nvPr/>
        </p:nvSpPr>
        <p:spPr>
          <a:xfrm>
            <a:off x="1005624" y="5159514"/>
            <a:ext cx="10041788" cy="70788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noProof="1" smtClean="0">
                <a:solidFill>
                  <a:srgbClr val="FBEEDC"/>
                </a:solidFill>
              </a:rPr>
              <a:t>var printMsg = new Function("</a:t>
            </a:r>
            <a:r>
              <a:rPr lang="en-US" noProof="1" smtClean="0">
                <a:solidFill>
                  <a:schemeClr val="tx2">
                    <a:lumMod val="75000"/>
                  </a:schemeClr>
                </a:solidFill>
              </a:rPr>
              <a:t>msg</a:t>
            </a:r>
            <a:r>
              <a:rPr lang="en-US" noProof="1" smtClean="0">
                <a:solidFill>
                  <a:srgbClr val="FBEEDC"/>
                </a:solidFill>
              </a:rPr>
              <a:t>", "</a:t>
            </a:r>
            <a:r>
              <a:rPr lang="en-US" noProof="1" smtClean="0">
                <a:solidFill>
                  <a:schemeClr val="tx2">
                    <a:lumMod val="75000"/>
                  </a:schemeClr>
                </a:solidFill>
              </a:rPr>
              <a:t>console.log(msg);</a:t>
            </a:r>
            <a:r>
              <a:rPr lang="en-US" noProof="1" smtClean="0">
                <a:solidFill>
                  <a:srgbClr val="FBEEDC"/>
                </a:solidFill>
              </a:rPr>
              <a:t>");</a:t>
            </a:r>
          </a:p>
          <a:p>
            <a:r>
              <a:rPr lang="en-US" noProof="1" smtClean="0">
                <a:solidFill>
                  <a:srgbClr val="FBEEDC"/>
                </a:solidFill>
              </a:rPr>
              <a:t>printMsg("Hello!");</a:t>
            </a:r>
            <a:endParaRPr lang="en-US" noProof="1">
              <a:solidFill>
                <a:srgbClr val="FBEEDC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3256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100" dirty="0"/>
              <a:t>Functions in JavaScript</a:t>
            </a:r>
          </a:p>
          <a:p>
            <a:pPr>
              <a:lnSpc>
                <a:spcPct val="100000"/>
              </a:lnSpc>
            </a:pPr>
            <a:r>
              <a:rPr lang="en-US" sz="3100" dirty="0"/>
              <a:t>Function </a:t>
            </a:r>
            <a:r>
              <a:rPr lang="en-US" sz="3100" dirty="0" smtClean="0"/>
              <a:t>Object</a:t>
            </a:r>
            <a:endParaRPr lang="en-US" sz="3100" dirty="0"/>
          </a:p>
          <a:p>
            <a:pPr>
              <a:lnSpc>
                <a:spcPct val="100000"/>
              </a:lnSpc>
            </a:pPr>
            <a:r>
              <a:rPr lang="en-US" sz="3100" dirty="0"/>
              <a:t>Defining Functions</a:t>
            </a:r>
          </a:p>
          <a:p>
            <a:pPr lvl="1">
              <a:lnSpc>
                <a:spcPct val="100000"/>
              </a:lnSpc>
            </a:pPr>
            <a:r>
              <a:rPr lang="en-US" sz="2900" dirty="0" smtClean="0"/>
              <a:t>Function Declarations</a:t>
            </a:r>
            <a:endParaRPr lang="en-US" sz="2900" dirty="0"/>
          </a:p>
          <a:p>
            <a:pPr lvl="1">
              <a:lnSpc>
                <a:spcPct val="100000"/>
              </a:lnSpc>
            </a:pPr>
            <a:r>
              <a:rPr lang="en-US" sz="2900" dirty="0" smtClean="0"/>
              <a:t>Function Expressions</a:t>
            </a:r>
            <a:endParaRPr lang="en-US" sz="2900" dirty="0"/>
          </a:p>
          <a:p>
            <a:pPr lvl="1">
              <a:lnSpc>
                <a:spcPct val="100000"/>
              </a:lnSpc>
            </a:pPr>
            <a:r>
              <a:rPr lang="en-US" sz="2900" dirty="0" smtClean="0"/>
              <a:t>Function Constructor</a:t>
            </a:r>
            <a:endParaRPr lang="en-US" sz="2900" dirty="0"/>
          </a:p>
          <a:p>
            <a:pPr lvl="1">
              <a:lnSpc>
                <a:spcPct val="100000"/>
              </a:lnSpc>
            </a:pPr>
            <a:r>
              <a:rPr lang="en-US" sz="2900" dirty="0" smtClean="0"/>
              <a:t>Expression vs. Declaration</a:t>
            </a:r>
            <a:endParaRPr lang="en-US" sz="2900" dirty="0"/>
          </a:p>
          <a:p>
            <a:pPr>
              <a:lnSpc>
                <a:spcPct val="100000"/>
              </a:lnSpc>
            </a:pPr>
            <a:r>
              <a:rPr lang="en-US" sz="3100" dirty="0" smtClean="0"/>
              <a:t>Function Properties</a:t>
            </a:r>
            <a:endParaRPr lang="en-US" sz="3100" dirty="0"/>
          </a:p>
          <a:p>
            <a:pPr>
              <a:lnSpc>
                <a:spcPct val="100000"/>
              </a:lnSpc>
            </a:pPr>
            <a:r>
              <a:rPr lang="en-US" sz="3100" dirty="0" smtClean="0"/>
              <a:t>Function Methods</a:t>
            </a:r>
            <a:endParaRPr lang="en-US" sz="31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 of Contents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6667" y="3810000"/>
            <a:ext cx="3341972" cy="2506479"/>
          </a:xfrm>
          <a:prstGeom prst="rect">
            <a:avLst/>
          </a:prstGeom>
          <a:effectLst>
            <a:glow>
              <a:schemeClr val="accent1">
                <a:alpha val="40000"/>
              </a:schemeClr>
            </a:glow>
            <a:outerShdw dist="50800" dir="5400000" algn="ctr" rotWithShape="0">
              <a:srgbClr val="000000"/>
            </a:outerShdw>
            <a:softEdge rad="63500"/>
          </a:effec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6" name="Picture 2" descr="http://www.graphicsfuel.com/wp-content/uploads/2012/07/books-icon-51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7612" y="1447800"/>
            <a:ext cx="2759932" cy="2759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4584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http://www.outdoorspecialistinc.com/images/weld_it_up.jpg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6527182" y="838200"/>
            <a:ext cx="2334860" cy="17673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 Constructor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body" idx="1"/>
          </p:nvPr>
        </p:nvSpPr>
        <p:spPr>
          <a:xfrm>
            <a:off x="1446212" y="5788744"/>
            <a:ext cx="8938472" cy="688256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6" name="Picture 1" descr="C:\Trash\crane.jpg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7827962" y="3137080"/>
            <a:ext cx="2381250" cy="15811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Picture 2" descr="http://www.siue.edu/business/cli/img/blueprint__hardhat__hands.jpg"/>
          <p:cNvPicPr>
            <a:picLocks noChangeAspect="1" noChangeArrowheads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1370012" y="3137080"/>
            <a:ext cx="2371725" cy="1581150"/>
          </a:xfrm>
          <a:prstGeom prst="roundRect">
            <a:avLst>
              <a:gd name="adj" fmla="val 9686"/>
            </a:avLst>
          </a:prstGeom>
          <a:noFill/>
        </p:spPr>
      </p:pic>
      <p:pic>
        <p:nvPicPr>
          <p:cNvPr id="9" name="Picture 4" descr="http://www.posseschasancpas.com/images/dv1961011_construction.jpg"/>
          <p:cNvPicPr>
            <a:picLocks noChangeAspect="1" noChangeArrowheads="1"/>
          </p:cNvPicPr>
          <p:nvPr/>
        </p:nvPicPr>
        <p:blipFill>
          <a:blip r:embed="rId5" cstate="screen"/>
          <a:srcRect/>
          <a:stretch>
            <a:fillRect/>
          </a:stretch>
        </p:blipFill>
        <p:spPr bwMode="auto">
          <a:xfrm>
            <a:off x="3741725" y="838200"/>
            <a:ext cx="2140290" cy="175114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0" name="TextBox 9"/>
          <p:cNvSpPr txBox="1"/>
          <p:nvPr/>
        </p:nvSpPr>
        <p:spPr>
          <a:xfrm rot="387885">
            <a:off x="4472484" y="3243347"/>
            <a:ext cx="2885290" cy="1475714"/>
          </a:xfrm>
          <a:prstGeom prst="rect">
            <a:avLst/>
          </a:prstGeom>
          <a:noFill/>
        </p:spPr>
        <p:txBody>
          <a:bodyPr wrap="none" rtlCol="0">
            <a:prstTxWarp prst="textCascadeUp">
              <a:avLst/>
            </a:prstTxWarp>
            <a:spAutoFit/>
          </a:bodyPr>
          <a:lstStyle/>
          <a:p>
            <a:pPr algn="ctr"/>
            <a:r>
              <a:rPr lang="en-US" sz="10700" b="1" dirty="0" smtClean="0">
                <a:ln w="3175">
                  <a:solidFill>
                    <a:srgbClr val="FFFFFF">
                      <a:alpha val="50000"/>
                    </a:srgbClr>
                  </a:solidFill>
                  <a:prstDash val="solid"/>
                </a:ln>
                <a:solidFill>
                  <a:srgbClr val="37CBFF">
                    <a:alpha val="50000"/>
                  </a:srgbClr>
                </a:solidFill>
                <a:effectLst>
                  <a:outerShdw blurRad="88900" sx="102000" sy="102000" algn="ctr" rotWithShape="0">
                    <a:prstClr val="black"/>
                  </a:outerShdw>
                </a:effectLst>
              </a:rPr>
              <a:t>Function</a:t>
            </a:r>
          </a:p>
          <a:p>
            <a:r>
              <a:rPr lang="en-US" sz="10700" b="1" dirty="0" smtClean="0">
                <a:ln w="3175">
                  <a:solidFill>
                    <a:srgbClr val="FFFFFF">
                      <a:alpha val="50000"/>
                    </a:srgbClr>
                  </a:solidFill>
                  <a:prstDash val="solid"/>
                </a:ln>
                <a:solidFill>
                  <a:srgbClr val="37CBFF">
                    <a:alpha val="50000"/>
                  </a:srgbClr>
                </a:solidFill>
                <a:effectLst>
                  <a:outerShdw blurRad="88900" sx="102000" sy="102000" algn="ctr" rotWithShape="0">
                    <a:prstClr val="black"/>
                  </a:outerShdw>
                </a:effectLst>
              </a:rPr>
              <a:t>Constructor</a:t>
            </a:r>
            <a:endParaRPr lang="en-US" sz="10700" b="1" dirty="0">
              <a:ln w="3175">
                <a:solidFill>
                  <a:srgbClr val="FFFFFF">
                    <a:alpha val="50000"/>
                  </a:srgbClr>
                </a:solidFill>
                <a:prstDash val="solid"/>
              </a:ln>
              <a:solidFill>
                <a:srgbClr val="37CBFF">
                  <a:alpha val="50000"/>
                </a:srgbClr>
              </a:solidFill>
              <a:effectLst>
                <a:outerShdw blurRad="88900" sx="102000" sy="102000" algn="ctr" rotWithShape="0">
                  <a:prstClr val="black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68334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Function declarations</a:t>
            </a:r>
            <a:r>
              <a:rPr lang="en-US" b="1" dirty="0" smtClean="0"/>
              <a:t> </a:t>
            </a:r>
            <a:r>
              <a:rPr lang="en-US" dirty="0" smtClean="0"/>
              <a:t>are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loaded first</a:t>
            </a:r>
          </a:p>
          <a:p>
            <a:pPr lvl="1"/>
            <a:r>
              <a:rPr lang="en-US" dirty="0" smtClean="0"/>
              <a:t>Can </a:t>
            </a:r>
            <a:r>
              <a:rPr lang="en-US" dirty="0"/>
              <a:t>be used before they are </a:t>
            </a:r>
            <a:r>
              <a:rPr lang="en-US" dirty="0" smtClean="0"/>
              <a:t>declared</a:t>
            </a:r>
          </a:p>
          <a:p>
            <a:pPr lvl="1"/>
            <a:r>
              <a:rPr lang="en-US" dirty="0" smtClean="0"/>
              <a:t>Can </a:t>
            </a:r>
            <a:r>
              <a:rPr lang="en-US" dirty="0"/>
              <a:t>be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overridden</a:t>
            </a:r>
          </a:p>
          <a:p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Function expressions </a:t>
            </a:r>
            <a:r>
              <a:rPr lang="en-US" dirty="0" smtClean="0"/>
              <a:t>are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loaded when reached</a:t>
            </a:r>
          </a:p>
          <a:p>
            <a:pPr lvl="1"/>
            <a:r>
              <a:rPr lang="en-GB" dirty="0"/>
              <a:t>Can be </a:t>
            </a:r>
            <a:r>
              <a:rPr lang="en-GB" dirty="0" smtClean="0"/>
              <a:t>used only </a:t>
            </a:r>
            <a:r>
              <a:rPr lang="en-GB" dirty="0"/>
              <a:t>after </a:t>
            </a:r>
            <a:r>
              <a:rPr lang="en-GB" dirty="0" smtClean="0"/>
              <a:t>creation</a:t>
            </a:r>
          </a:p>
          <a:p>
            <a:r>
              <a:rPr lang="en-US" dirty="0" smtClean="0"/>
              <a:t>Imagine two function declarations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in the same scope have the same name</a:t>
            </a:r>
          </a:p>
          <a:p>
            <a:pPr lvl="1"/>
            <a:r>
              <a:rPr lang="en-US" dirty="0" smtClean="0"/>
              <a:t>Which will be the one to execute?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 smtClean="0"/>
              <a:t>Function Expression vs. Function Declaration</a:t>
            </a:r>
            <a:endParaRPr lang="en-US" sz="3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5498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Function declarations can be overridden</a:t>
            </a:r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en-US" dirty="0" smtClean="0"/>
              <a:t>Results with unexpected behavior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dirty="0"/>
              <a:t>Function Expression vs. Function Declaration (2)</a:t>
            </a:r>
          </a:p>
        </p:txBody>
      </p:sp>
      <p:sp>
        <p:nvSpPr>
          <p:cNvPr id="7" name="Text Placeholder 3"/>
          <p:cNvSpPr txBox="1">
            <a:spLocks/>
          </p:cNvSpPr>
          <p:nvPr/>
        </p:nvSpPr>
        <p:spPr>
          <a:xfrm>
            <a:off x="989012" y="2590800"/>
            <a:ext cx="10210800" cy="371640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sz="2200" noProof="1" smtClean="0">
                <a:solidFill>
                  <a:srgbClr val="FBEEDC"/>
                </a:solidFill>
              </a:rPr>
              <a:t>if (true) {</a:t>
            </a:r>
          </a:p>
          <a:p>
            <a:r>
              <a:rPr lang="en-US" sz="2200" noProof="1" smtClean="0">
                <a:solidFill>
                  <a:srgbClr val="FBEEDC"/>
                </a:solidFill>
              </a:rPr>
              <a:t>  function </a:t>
            </a:r>
            <a:r>
              <a:rPr lang="en-US" sz="2200" noProof="1" smtClean="0">
                <a:solidFill>
                  <a:schemeClr val="tx2">
                    <a:lumMod val="75000"/>
                  </a:schemeClr>
                </a:solidFill>
              </a:rPr>
              <a:t>printMsg</a:t>
            </a:r>
            <a:r>
              <a:rPr lang="en-US" sz="2200" noProof="1" smtClean="0">
                <a:solidFill>
                  <a:srgbClr val="FBEEDC"/>
                </a:solidFill>
              </a:rPr>
              <a:t>(msg) { </a:t>
            </a:r>
          </a:p>
          <a:p>
            <a:r>
              <a:rPr lang="en-US" sz="2200" noProof="1" smtClean="0">
                <a:solidFill>
                  <a:srgbClr val="FBEEDC"/>
                </a:solidFill>
              </a:rPr>
              <a:t>    console.log("Message (from if): " + msg);</a:t>
            </a:r>
          </a:p>
          <a:p>
            <a:r>
              <a:rPr lang="en-US" sz="2200" noProof="1" smtClean="0">
                <a:solidFill>
                  <a:srgbClr val="FBEEDC"/>
                </a:solidFill>
              </a:rPr>
              <a:t>  }</a:t>
            </a:r>
          </a:p>
          <a:p>
            <a:pPr>
              <a:lnSpc>
                <a:spcPct val="75000"/>
              </a:lnSpc>
            </a:pPr>
            <a:r>
              <a:rPr lang="en-US" sz="2200" noProof="1" smtClean="0">
                <a:solidFill>
                  <a:srgbClr val="FBEEDC"/>
                </a:solidFill>
              </a:rPr>
              <a:t>}</a:t>
            </a:r>
          </a:p>
          <a:p>
            <a:pPr>
              <a:spcBef>
                <a:spcPts val="600"/>
              </a:spcBef>
            </a:pPr>
            <a:r>
              <a:rPr lang="en-US" sz="2200" noProof="1" smtClean="0">
                <a:solidFill>
                  <a:srgbClr val="FBEEDC"/>
                </a:solidFill>
              </a:rPr>
              <a:t>else {</a:t>
            </a:r>
          </a:p>
          <a:p>
            <a:r>
              <a:rPr lang="en-US" sz="2200" noProof="1" smtClean="0">
                <a:solidFill>
                  <a:srgbClr val="FBEEDC"/>
                </a:solidFill>
              </a:rPr>
              <a:t>  function </a:t>
            </a:r>
            <a:r>
              <a:rPr lang="en-US" sz="2200" noProof="1" smtClean="0">
                <a:solidFill>
                  <a:schemeClr val="tx2">
                    <a:lumMod val="75000"/>
                  </a:schemeClr>
                </a:solidFill>
              </a:rPr>
              <a:t>printMsg</a:t>
            </a:r>
            <a:r>
              <a:rPr lang="en-US" sz="2200" noProof="1" smtClean="0">
                <a:solidFill>
                  <a:srgbClr val="FBEEDC"/>
                </a:solidFill>
              </a:rPr>
              <a:t>(msg) {</a:t>
            </a:r>
          </a:p>
          <a:p>
            <a:r>
              <a:rPr lang="en-US" sz="2200" noProof="1" smtClean="0">
                <a:solidFill>
                  <a:srgbClr val="FBEEDC"/>
                </a:solidFill>
              </a:rPr>
              <a:t>    console.log("Message (from else): " + msg);</a:t>
            </a:r>
          </a:p>
          <a:p>
            <a:pPr>
              <a:lnSpc>
                <a:spcPct val="75000"/>
              </a:lnSpc>
            </a:pPr>
            <a:r>
              <a:rPr lang="en-US" sz="2200" noProof="1" smtClean="0">
                <a:solidFill>
                  <a:srgbClr val="FBEEDC"/>
                </a:solidFill>
              </a:rPr>
              <a:t>  }</a:t>
            </a:r>
          </a:p>
          <a:p>
            <a:pPr>
              <a:lnSpc>
                <a:spcPct val="75000"/>
              </a:lnSpc>
            </a:pPr>
            <a:r>
              <a:rPr lang="en-US" sz="2200" noProof="1" smtClean="0">
                <a:solidFill>
                  <a:srgbClr val="FBEEDC"/>
                </a:solidFill>
              </a:rPr>
              <a:t>}</a:t>
            </a:r>
          </a:p>
          <a:p>
            <a:pPr>
              <a:spcBef>
                <a:spcPts val="600"/>
              </a:spcBef>
            </a:pPr>
            <a:r>
              <a:rPr lang="en-US" sz="2200" noProof="1" smtClean="0">
                <a:solidFill>
                  <a:schemeClr val="tx2">
                    <a:lumMod val="75000"/>
                  </a:schemeClr>
                </a:solidFill>
              </a:rPr>
              <a:t>printMsg</a:t>
            </a:r>
            <a:r>
              <a:rPr lang="en-US" sz="2200" noProof="1" smtClean="0">
                <a:solidFill>
                  <a:srgbClr val="FBEEDC"/>
                </a:solidFill>
              </a:rPr>
              <a:t>("message");</a:t>
            </a:r>
            <a:endParaRPr lang="en-US" sz="2200" noProof="1">
              <a:solidFill>
                <a:srgbClr val="FBEEDC"/>
              </a:solidFill>
            </a:endParaRPr>
          </a:p>
        </p:txBody>
      </p:sp>
      <p:sp>
        <p:nvSpPr>
          <p:cNvPr id="6" name="AutoShape 7"/>
          <p:cNvSpPr>
            <a:spLocks noChangeArrowheads="1"/>
          </p:cNvSpPr>
          <p:nvPr/>
        </p:nvSpPr>
        <p:spPr bwMode="auto">
          <a:xfrm>
            <a:off x="6551612" y="3897392"/>
            <a:ext cx="3733800" cy="903208"/>
          </a:xfrm>
          <a:prstGeom prst="wedgeRoundRectCallout">
            <a:avLst>
              <a:gd name="adj1" fmla="val -69048"/>
              <a:gd name="adj2" fmla="val 67674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logs </a:t>
            </a:r>
            <a:r>
              <a:rPr lang="en-US" sz="28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"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from else</a:t>
            </a:r>
            <a:r>
              <a:rPr lang="en-US" sz="28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" </a:t>
            </a:r>
            <a:r>
              <a:rPr lang="en-US" sz="28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in </a:t>
            </a:r>
            <a:r>
              <a:rPr lang="en-US" sz="2800" b="1" noProof="1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Opera</a:t>
            </a:r>
            <a:r>
              <a:rPr lang="en-US" sz="28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, </a:t>
            </a:r>
            <a:r>
              <a:rPr lang="en-US" sz="2800" b="1" noProof="1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IE</a:t>
            </a:r>
            <a:r>
              <a:rPr lang="en-US" sz="28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and </a:t>
            </a:r>
            <a:r>
              <a:rPr lang="en-US" sz="2800" b="1" noProof="1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Chrome</a:t>
            </a:r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7161212" y="2057400"/>
            <a:ext cx="2590800" cy="941789"/>
          </a:xfrm>
          <a:prstGeom prst="wedgeRoundRectCallout">
            <a:avLst>
              <a:gd name="adj1" fmla="val -81639"/>
              <a:gd name="adj2" fmla="val 77023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logs </a:t>
            </a:r>
            <a:r>
              <a:rPr lang="en-US" sz="28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"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from if</a:t>
            </a:r>
            <a:r>
              <a:rPr lang="en-US" sz="28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" </a:t>
            </a:r>
            <a:r>
              <a:rPr lang="en-US" sz="28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/>
            </a:r>
            <a:br>
              <a:rPr lang="en-US" sz="28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</a:br>
            <a:r>
              <a:rPr lang="en-US" sz="28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only in </a:t>
            </a:r>
            <a:r>
              <a:rPr lang="en-US" sz="2800" b="1" noProof="1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Firefox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6087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Easy to fix with function expressions</a:t>
            </a:r>
          </a:p>
          <a:p>
            <a:pPr lvl="1"/>
            <a:r>
              <a:rPr lang="en-GB" dirty="0" smtClean="0"/>
              <a:t>Works well on all browsers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dirty="0"/>
              <a:t>Function Expression vs. Function Declaration </a:t>
            </a:r>
            <a:r>
              <a:rPr lang="en-US" dirty="0" smtClean="0"/>
              <a:t>(3)</a:t>
            </a:r>
            <a:endParaRPr lang="en-US" dirty="0"/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985836" y="2590800"/>
            <a:ext cx="10213976" cy="380104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sz="2200" noProof="1" smtClean="0">
                <a:solidFill>
                  <a:srgbClr val="FBEEDC"/>
                </a:solidFill>
              </a:rPr>
              <a:t>if (true) {</a:t>
            </a:r>
          </a:p>
          <a:p>
            <a:r>
              <a:rPr lang="en-US" sz="2200" noProof="1" smtClean="0">
                <a:solidFill>
                  <a:srgbClr val="FBEEDC"/>
                </a:solidFill>
              </a:rPr>
              <a:t>  var </a:t>
            </a:r>
            <a:r>
              <a:rPr lang="en-US" sz="2200" noProof="1" smtClean="0">
                <a:solidFill>
                  <a:schemeClr val="tx2">
                    <a:lumMod val="75000"/>
                  </a:schemeClr>
                </a:solidFill>
              </a:rPr>
              <a:t>printMsg</a:t>
            </a:r>
            <a:r>
              <a:rPr lang="en-US" sz="2200" noProof="1" smtClean="0">
                <a:solidFill>
                  <a:srgbClr val="FBEEDC"/>
                </a:solidFill>
              </a:rPr>
              <a:t> = function (msg) { </a:t>
            </a:r>
          </a:p>
          <a:p>
            <a:r>
              <a:rPr lang="en-US" sz="2200" noProof="1" smtClean="0">
                <a:solidFill>
                  <a:srgbClr val="FBEEDC"/>
                </a:solidFill>
              </a:rPr>
              <a:t>    console.log("--from if: " + msg);</a:t>
            </a:r>
          </a:p>
          <a:p>
            <a:r>
              <a:rPr lang="en-US" sz="2200" noProof="1" smtClean="0">
                <a:solidFill>
                  <a:srgbClr val="FBEEDC"/>
                </a:solidFill>
              </a:rPr>
              <a:t>  }</a:t>
            </a:r>
          </a:p>
          <a:p>
            <a:pPr>
              <a:lnSpc>
                <a:spcPct val="75000"/>
              </a:lnSpc>
            </a:pPr>
            <a:r>
              <a:rPr lang="en-US" sz="2200" noProof="1" smtClean="0">
                <a:solidFill>
                  <a:srgbClr val="FBEEDC"/>
                </a:solidFill>
              </a:rPr>
              <a:t>}</a:t>
            </a:r>
          </a:p>
          <a:p>
            <a:pPr>
              <a:spcBef>
                <a:spcPts val="600"/>
              </a:spcBef>
            </a:pPr>
            <a:r>
              <a:rPr lang="en-US" sz="2200" noProof="1" smtClean="0">
                <a:solidFill>
                  <a:srgbClr val="FBEEDC"/>
                </a:solidFill>
              </a:rPr>
              <a:t>else {    </a:t>
            </a:r>
          </a:p>
          <a:p>
            <a:r>
              <a:rPr lang="en-US" sz="2200" noProof="1" smtClean="0">
                <a:solidFill>
                  <a:srgbClr val="FBEEDC"/>
                </a:solidFill>
              </a:rPr>
              <a:t>  var </a:t>
            </a:r>
            <a:r>
              <a:rPr lang="en-US" sz="2200" noProof="1" smtClean="0">
                <a:solidFill>
                  <a:schemeClr val="tx2">
                    <a:lumMod val="75000"/>
                  </a:schemeClr>
                </a:solidFill>
              </a:rPr>
              <a:t>printMsg</a:t>
            </a:r>
            <a:r>
              <a:rPr lang="en-US" sz="2200" noProof="1" smtClean="0">
                <a:solidFill>
                  <a:srgbClr val="FBEEDC"/>
                </a:solidFill>
              </a:rPr>
              <a:t> = function (msg) {</a:t>
            </a:r>
          </a:p>
          <a:p>
            <a:r>
              <a:rPr lang="en-US" sz="2200" noProof="1" smtClean="0">
                <a:solidFill>
                  <a:srgbClr val="FBEEDC"/>
                </a:solidFill>
              </a:rPr>
              <a:t>    console.log("--from else: " + msg);</a:t>
            </a:r>
          </a:p>
          <a:p>
            <a:r>
              <a:rPr lang="en-US" sz="2200" noProof="1" smtClean="0">
                <a:solidFill>
                  <a:srgbClr val="FBEEDC"/>
                </a:solidFill>
              </a:rPr>
              <a:t>  }</a:t>
            </a:r>
          </a:p>
          <a:p>
            <a:pPr>
              <a:lnSpc>
                <a:spcPct val="75000"/>
              </a:lnSpc>
            </a:pPr>
            <a:r>
              <a:rPr lang="en-US" sz="2200" noProof="1" smtClean="0">
                <a:solidFill>
                  <a:srgbClr val="FBEEDC"/>
                </a:solidFill>
              </a:rPr>
              <a:t>}</a:t>
            </a:r>
          </a:p>
          <a:p>
            <a:pPr>
              <a:spcBef>
                <a:spcPts val="600"/>
              </a:spcBef>
            </a:pPr>
            <a:r>
              <a:rPr lang="en-US" sz="2200" noProof="1" smtClean="0">
                <a:solidFill>
                  <a:schemeClr val="tx2">
                    <a:lumMod val="75000"/>
                  </a:schemeClr>
                </a:solidFill>
              </a:rPr>
              <a:t>printMsg</a:t>
            </a:r>
            <a:r>
              <a:rPr lang="en-US" sz="2200" noProof="1" smtClean="0">
                <a:solidFill>
                  <a:srgbClr val="FBEEDC"/>
                </a:solidFill>
              </a:rPr>
              <a:t>("message");</a:t>
            </a:r>
            <a:endParaRPr lang="en-US" sz="2200" noProof="1">
              <a:solidFill>
                <a:srgbClr val="FBEEDC"/>
              </a:solidFill>
            </a:endParaRPr>
          </a:p>
        </p:txBody>
      </p:sp>
      <p:sp>
        <p:nvSpPr>
          <p:cNvPr id="6" name="AutoShape 7"/>
          <p:cNvSpPr>
            <a:spLocks noChangeArrowheads="1"/>
          </p:cNvSpPr>
          <p:nvPr/>
        </p:nvSpPr>
        <p:spPr bwMode="auto">
          <a:xfrm>
            <a:off x="7770812" y="3325411"/>
            <a:ext cx="2895600" cy="941789"/>
          </a:xfrm>
          <a:prstGeom prst="wedgeRoundRectCallout">
            <a:avLst>
              <a:gd name="adj1" fmla="val -76036"/>
              <a:gd name="adj2" fmla="val -30686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Logs ("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from if</a:t>
            </a:r>
            <a:r>
              <a:rPr lang="en-US" sz="28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") </a:t>
            </a:r>
            <a:r>
              <a:rPr lang="en-US" sz="2800" b="1" noProof="1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in all browsers</a:t>
            </a:r>
            <a:endParaRPr lang="en-US" sz="2800" b="1" noProof="1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5676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446212" y="4883474"/>
            <a:ext cx="8938472" cy="820600"/>
          </a:xfrm>
        </p:spPr>
        <p:txBody>
          <a:bodyPr/>
          <a:lstStyle/>
          <a:p>
            <a:r>
              <a:rPr lang="en-US" dirty="0" smtClean="0"/>
              <a:t>Function Declaration vs. Function Expression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body" idx="1"/>
          </p:nvPr>
        </p:nvSpPr>
        <p:spPr>
          <a:xfrm>
            <a:off x="1446212" y="5788744"/>
            <a:ext cx="8938472" cy="688256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6648" y="1136326"/>
            <a:ext cx="3657600" cy="2749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127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598614" y="5410200"/>
            <a:ext cx="8991598" cy="820600"/>
          </a:xfrm>
        </p:spPr>
        <p:txBody>
          <a:bodyPr/>
          <a:lstStyle/>
          <a:p>
            <a:r>
              <a:rPr lang="en-US" dirty="0" smtClean="0"/>
              <a:t>Function Properties</a:t>
            </a:r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3481552" y="2453827"/>
            <a:ext cx="1901221" cy="1187591"/>
          </a:xfrm>
          <a:prstGeom prst="ellipse">
            <a:avLst/>
          </a:prstGeom>
          <a:solidFill>
            <a:srgbClr val="92D050"/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Object</a:t>
            </a:r>
            <a:endParaRPr lang="bg-BG" sz="2000" b="1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6246812" y="1524000"/>
            <a:ext cx="1722120" cy="697231"/>
          </a:xfrm>
          <a:prstGeom prst="ellipse">
            <a:avLst/>
          </a:prstGeom>
          <a:solidFill>
            <a:srgbClr val="92D050"/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Values</a:t>
            </a:r>
            <a:endParaRPr lang="bg-BG" sz="2000" b="1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6246812" y="4019736"/>
            <a:ext cx="1722120" cy="697231"/>
          </a:xfrm>
          <a:prstGeom prst="ellipse">
            <a:avLst/>
          </a:prstGeom>
          <a:solidFill>
            <a:srgbClr val="92D050"/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Methods</a:t>
            </a:r>
            <a:endParaRPr lang="bg-BG" sz="2000" b="1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  <p:cxnSp>
        <p:nvCxnSpPr>
          <p:cNvPr id="16" name="Straight Connector 15"/>
          <p:cNvCxnSpPr>
            <a:stCxn id="14" idx="3"/>
            <a:endCxn id="12" idx="7"/>
          </p:cNvCxnSpPr>
          <p:nvPr/>
        </p:nvCxnSpPr>
        <p:spPr>
          <a:xfrm flipH="1">
            <a:off x="5104345" y="2119123"/>
            <a:ext cx="1394666" cy="508622"/>
          </a:xfrm>
          <a:prstGeom prst="line">
            <a:avLst/>
          </a:prstGeom>
          <a:solidFill>
            <a:srgbClr val="92D050"/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8" name="Straight Connector 17"/>
          <p:cNvCxnSpPr>
            <a:stCxn id="15" idx="1"/>
            <a:endCxn id="12" idx="5"/>
          </p:cNvCxnSpPr>
          <p:nvPr/>
        </p:nvCxnSpPr>
        <p:spPr>
          <a:xfrm flipH="1" flipV="1">
            <a:off x="5104345" y="3467498"/>
            <a:ext cx="1394666" cy="654344"/>
          </a:xfrm>
          <a:prstGeom prst="line">
            <a:avLst/>
          </a:prstGeom>
          <a:solidFill>
            <a:srgbClr val="92D050"/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2559879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Each function is an object</a:t>
            </a:r>
          </a:p>
          <a:p>
            <a:pPr lvl="1"/>
            <a:r>
              <a:rPr lang="en-US" dirty="0" smtClean="0"/>
              <a:t>Created either with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declaration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expression </a:t>
            </a:r>
            <a:r>
              <a:rPr lang="en-US" dirty="0" smtClean="0"/>
              <a:t>or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constructor</a:t>
            </a:r>
          </a:p>
          <a:p>
            <a:r>
              <a:rPr lang="en-US" dirty="0" smtClean="0"/>
              <a:t>Functions have properties: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function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.length</a:t>
            </a:r>
          </a:p>
          <a:p>
            <a:pPr lvl="2"/>
            <a:r>
              <a:rPr lang="en-US" dirty="0" smtClean="0"/>
              <a:t>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count of parameters </a:t>
            </a:r>
            <a:r>
              <a:rPr lang="en-US" dirty="0" smtClean="0"/>
              <a:t>the function expects</a:t>
            </a:r>
          </a:p>
          <a:p>
            <a:pPr lvl="2"/>
            <a:r>
              <a:rPr lang="en-US" dirty="0" smtClean="0"/>
              <a:t>The arguments object is not counted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function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.name</a:t>
            </a:r>
          </a:p>
          <a:p>
            <a:pPr lvl="2"/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Identifier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smtClean="0"/>
              <a:t>of the function</a:t>
            </a:r>
          </a:p>
          <a:p>
            <a:pPr lvl="2"/>
            <a:r>
              <a:rPr lang="en-US" dirty="0" smtClean="0"/>
              <a:t>Returns an empty string if anonymous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 Properties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9659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5504000"/>
            <a:ext cx="8938472" cy="820600"/>
          </a:xfrm>
        </p:spPr>
        <p:txBody>
          <a:bodyPr/>
          <a:lstStyle/>
          <a:p>
            <a:r>
              <a:rPr lang="en-US" dirty="0" smtClean="0"/>
              <a:t>Function Methods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0084" y="1524000"/>
            <a:ext cx="3710728" cy="3502670"/>
          </a:xfrm>
          <a:prstGeom prst="roundRect">
            <a:avLst>
              <a:gd name="adj" fmla="val 2250"/>
            </a:avLst>
          </a:prstGeom>
        </p:spPr>
      </p:pic>
    </p:spTree>
    <p:extLst>
      <p:ext uri="{BB962C8B-B14F-4D97-AF65-F5344CB8AC3E}">
        <p14:creationId xmlns:p14="http://schemas.microsoft.com/office/powerpoint/2010/main" val="1674657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447800"/>
            <a:ext cx="11804822" cy="46482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Functions have methods as well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function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toString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Returns the source code of the function as a string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function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call(obj,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+mj-lt"/>
                <a:cs typeface="Consolas" panose="020B0609020204030204" pitchFamily="49" charset="0"/>
              </a:rPr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arg1, arg2, …)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Calls the function over the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obj</a:t>
            </a:r>
            <a:r>
              <a:rPr lang="en-US" dirty="0" smtClean="0"/>
              <a:t> with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arg1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arg2</a:t>
            </a:r>
            <a:r>
              <a:rPr lang="en-US" dirty="0" smtClean="0"/>
              <a:t>, …</a:t>
            </a:r>
            <a:endParaRPr lang="en-US" b="1" dirty="0" smtClean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>
              <a:lnSpc>
                <a:spcPct val="100000"/>
              </a:lnSpc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function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apply(obj,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+mj-lt"/>
                <a:cs typeface="Consolas" panose="020B0609020204030204" pitchFamily="49" charset="0"/>
              </a:rPr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arrayOfArgs)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Applies the function over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obj</a:t>
            </a:r>
            <a:r>
              <a:rPr lang="en-US" dirty="0" smtClean="0"/>
              <a:t> using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arrayOfArgs</a:t>
            </a:r>
            <a:r>
              <a:rPr lang="en-US" dirty="0"/>
              <a:t> </a:t>
            </a:r>
            <a:r>
              <a:rPr lang="en-US" dirty="0" smtClean="0"/>
              <a:t>as </a:t>
            </a:r>
            <a:r>
              <a:rPr lang="en-US" dirty="0" smtClean="0"/>
              <a:t>arguments</a:t>
            </a:r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 Methods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3829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50924"/>
            <a:ext cx="11804822" cy="580707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function.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apply(obj,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arrayOfArgs)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Invokes the function with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obj</a:t>
            </a:r>
            <a:r>
              <a:rPr lang="en-US" dirty="0" smtClean="0"/>
              <a:t> used as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Arguments passed as array of values</a:t>
            </a:r>
            <a:endParaRPr lang="en-US" dirty="0" smtClean="0">
              <a:solidFill>
                <a:schemeClr val="accent5">
                  <a:lumMod val="20000"/>
                  <a:lumOff val="8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function.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call(obj,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arg1,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arg2,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…)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Invokes the function with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obj</a:t>
            </a:r>
            <a:r>
              <a:rPr lang="en-US" dirty="0"/>
              <a:t> used as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Arguments separated by commas</a:t>
            </a:r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dirty="0" smtClean="0"/>
              <a:t>Difference</a:t>
            </a:r>
            <a:r>
              <a:rPr lang="en-US" dirty="0"/>
              <a:t> </a:t>
            </a:r>
            <a:r>
              <a:rPr lang="en-US" dirty="0" smtClean="0"/>
              <a:t>between call and apply</a:t>
            </a:r>
          </a:p>
          <a:p>
            <a:pPr lvl="1">
              <a:lnSpc>
                <a:spcPct val="100000"/>
              </a:lnSpc>
              <a:spcBef>
                <a:spcPts val="1800"/>
              </a:spcBef>
            </a:pPr>
            <a:r>
              <a:rPr lang="en-US" dirty="0" smtClean="0"/>
              <a:t>The way of passing the function arguments</a:t>
            </a:r>
          </a:p>
          <a:p>
            <a:pPr lvl="1">
              <a:lnSpc>
                <a:spcPct val="100000"/>
              </a:lnSpc>
              <a:spcBef>
                <a:spcPts val="1800"/>
              </a:spcBef>
            </a:pP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 Methods – 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apply()</a:t>
            </a:r>
            <a:r>
              <a:rPr lang="en-US" dirty="0" smtClean="0"/>
              <a:t> </a:t>
            </a:r>
            <a:r>
              <a:rPr lang="en-US" dirty="0" smtClean="0"/>
              <a:t>and 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call()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346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 of Contents 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10000"/>
              </a:lnSpc>
            </a:pPr>
            <a:r>
              <a:rPr lang="en-US" dirty="0" smtClean="0"/>
              <a:t>Recursion</a:t>
            </a:r>
            <a:endParaRPr lang="en-US" dirty="0"/>
          </a:p>
          <a:p>
            <a:pPr lvl="1">
              <a:lnSpc>
                <a:spcPct val="110000"/>
              </a:lnSpc>
            </a:pPr>
            <a:r>
              <a:rPr lang="en-US" dirty="0" smtClean="0"/>
              <a:t>Factorial Example</a:t>
            </a:r>
            <a:endParaRPr lang="en-US" dirty="0"/>
          </a:p>
          <a:p>
            <a:pPr lvl="1">
              <a:lnSpc>
                <a:spcPct val="110000"/>
              </a:lnSpc>
            </a:pPr>
            <a:r>
              <a:rPr lang="en-US" dirty="0" smtClean="0"/>
              <a:t>Traversing </a:t>
            </a:r>
            <a:r>
              <a:rPr lang="en-US" dirty="0"/>
              <a:t>the DOM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Recursion </a:t>
            </a:r>
            <a:r>
              <a:rPr lang="en-US" dirty="0"/>
              <a:t>with </a:t>
            </a:r>
            <a:r>
              <a:rPr lang="en-US" dirty="0" smtClean="0"/>
              <a:t>Expressions</a:t>
            </a:r>
            <a:endParaRPr lang="en-US" dirty="0"/>
          </a:p>
          <a:p>
            <a:pPr>
              <a:lnSpc>
                <a:spcPct val="110000"/>
              </a:lnSpc>
            </a:pPr>
            <a:r>
              <a:rPr lang="en-US" dirty="0" smtClean="0"/>
              <a:t>Scope</a:t>
            </a:r>
            <a:endParaRPr lang="en-US" dirty="0"/>
          </a:p>
          <a:p>
            <a:pPr lvl="1">
              <a:lnSpc>
                <a:spcPct val="110000"/>
              </a:lnSpc>
            </a:pPr>
            <a:r>
              <a:rPr lang="en-US" dirty="0" smtClean="0"/>
              <a:t>Global </a:t>
            </a:r>
            <a:r>
              <a:rPr lang="en-US" dirty="0"/>
              <a:t>and </a:t>
            </a:r>
            <a:r>
              <a:rPr lang="en-US" dirty="0" smtClean="0"/>
              <a:t>Function</a:t>
            </a:r>
            <a:endParaRPr lang="en-US" dirty="0"/>
          </a:p>
          <a:p>
            <a:pPr>
              <a:lnSpc>
                <a:spcPct val="110000"/>
              </a:lnSpc>
            </a:pPr>
            <a:r>
              <a:rPr lang="en-US" dirty="0" smtClean="0"/>
              <a:t>Nested Functions</a:t>
            </a:r>
            <a:endParaRPr lang="en-US" dirty="0"/>
          </a:p>
          <a:p>
            <a:pPr>
              <a:lnSpc>
                <a:spcPct val="110000"/>
              </a:lnSpc>
            </a:pPr>
            <a:r>
              <a:rPr lang="en-US" dirty="0" smtClean="0"/>
              <a:t>Immediately-Invoked </a:t>
            </a:r>
            <a:r>
              <a:rPr lang="en-US" dirty="0"/>
              <a:t>F</a:t>
            </a:r>
            <a:r>
              <a:rPr lang="en-US" dirty="0" smtClean="0"/>
              <a:t>unction Expressions (IIFE)</a:t>
            </a:r>
            <a:endParaRPr lang="en-US" dirty="0"/>
          </a:p>
          <a:p>
            <a:pPr>
              <a:lnSpc>
                <a:spcPct val="110000"/>
              </a:lnSpc>
            </a:pPr>
            <a:r>
              <a:rPr lang="en-US" dirty="0" smtClean="0"/>
              <a:t>Closures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1026" name="Picture 2" descr="http://jeffkreeftmeijer.com/images/recursi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3612" y="1752600"/>
            <a:ext cx="3809999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9736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3000" b="1" noProof="1" smtClean="0">
                <a:latin typeface="Consolas" panose="020B0609020204030204" pitchFamily="49" charset="0"/>
                <a:cs typeface="Consolas" panose="020B0609020204030204" pitchFamily="49" charset="0"/>
              </a:rPr>
              <a:t>function</a:t>
            </a: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.apply(obj, arrayOfArgs)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endParaRPr lang="en-US" sz="3000" b="1" noProof="1" smtClean="0">
              <a:solidFill>
                <a:schemeClr val="accent5">
                  <a:lumMod val="20000"/>
                  <a:lumOff val="8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100000"/>
              </a:lnSpc>
              <a:spcBef>
                <a:spcPts val="1200"/>
              </a:spcBef>
            </a:pPr>
            <a:endParaRPr lang="en-US" sz="3000" b="1" noProof="1" smtClean="0">
              <a:solidFill>
                <a:schemeClr val="accent5">
                  <a:lumMod val="20000"/>
                  <a:lumOff val="8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3000" b="1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function</a:t>
            </a: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.call</a:t>
            </a: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(obj, arg1, arg2, …)</a:t>
            </a:r>
            <a:endParaRPr lang="en-US" sz="3000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Apply and Call – Examples</a:t>
            </a:r>
            <a:endParaRPr lang="en-US" dirty="0"/>
          </a:p>
        </p:txBody>
      </p:sp>
      <p:sp>
        <p:nvSpPr>
          <p:cNvPr id="4" name="Text Placeholder 3"/>
          <p:cNvSpPr txBox="1">
            <a:spLocks/>
          </p:cNvSpPr>
          <p:nvPr/>
        </p:nvSpPr>
        <p:spPr>
          <a:xfrm>
            <a:off x="833435" y="4078648"/>
            <a:ext cx="10518778" cy="193899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spcBef>
                <a:spcPts val="600"/>
              </a:spcBef>
            </a:pPr>
            <a:r>
              <a:rPr lang="en-US" sz="2400" noProof="1" smtClean="0">
                <a:solidFill>
                  <a:srgbClr val="FBEEDC"/>
                </a:solidFill>
              </a:rPr>
              <a:t>function printMsg(msg) {</a:t>
            </a:r>
          </a:p>
          <a:p>
            <a:r>
              <a:rPr lang="en-US" sz="2400" noProof="1" smtClean="0">
                <a:solidFill>
                  <a:srgbClr val="FBEEDC"/>
                </a:solidFill>
              </a:rPr>
              <a:t>  console.log("Message: " + msg);  </a:t>
            </a:r>
          </a:p>
          <a:p>
            <a:r>
              <a:rPr lang="en-US" sz="2400" noProof="1" smtClean="0">
                <a:solidFill>
                  <a:srgbClr val="FBEEDC"/>
                </a:solidFill>
              </a:rPr>
              <a:t>}</a:t>
            </a:r>
          </a:p>
          <a:p>
            <a:r>
              <a:rPr lang="en-US" sz="2400" noProof="1" smtClean="0">
                <a:solidFill>
                  <a:srgbClr val="FBEEDC"/>
                </a:solidFill>
              </a:rPr>
              <a:t>printMsg.apply(null, ["Important message"]);</a:t>
            </a:r>
          </a:p>
          <a:p>
            <a:r>
              <a:rPr lang="en-US" sz="2400" noProof="1" smtClean="0">
                <a:solidFill>
                  <a:schemeClr val="tx2">
                    <a:lumMod val="75000"/>
                  </a:schemeClr>
                </a:solidFill>
              </a:rPr>
              <a:t>// Here "this" is null, since it is not used in the function</a:t>
            </a:r>
            <a:endParaRPr lang="en-US" sz="2400" noProof="1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833435" y="1981200"/>
            <a:ext cx="10518778" cy="83099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sz="2400" noProof="1" smtClean="0">
                <a:solidFill>
                  <a:srgbClr val="FBEEDC"/>
                </a:solidFill>
              </a:rPr>
              <a:t>var numbers = [1, 54, 2, 324, 2];</a:t>
            </a:r>
          </a:p>
          <a:p>
            <a:r>
              <a:rPr lang="en-US" sz="2400" noProof="1" smtClean="0">
                <a:solidFill>
                  <a:srgbClr val="FBEEDC"/>
                </a:solidFill>
              </a:rPr>
              <a:t>var max = Math.max.apply(null, numbers);</a:t>
            </a:r>
            <a:endParaRPr lang="en-US" sz="2400" noProof="1">
              <a:solidFill>
                <a:srgbClr val="FBEEDC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1914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446212" y="4906119"/>
            <a:ext cx="8938472" cy="820600"/>
          </a:xfrm>
        </p:spPr>
        <p:txBody>
          <a:bodyPr/>
          <a:lstStyle/>
          <a:p>
            <a:r>
              <a:rPr lang="en-US" dirty="0" smtClean="0"/>
              <a:t>Function Methods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body" idx="1"/>
          </p:nvPr>
        </p:nvSpPr>
        <p:spPr>
          <a:xfrm>
            <a:off x="1446212" y="5741863"/>
            <a:ext cx="8938472" cy="688256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1348" y="1219200"/>
            <a:ext cx="4648200" cy="3382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4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925704"/>
            <a:ext cx="8938472" cy="820600"/>
          </a:xfrm>
        </p:spPr>
        <p:txBody>
          <a:bodyPr/>
          <a:lstStyle/>
          <a:p>
            <a:r>
              <a:rPr lang="en-US" dirty="0" smtClean="0"/>
              <a:t>Recursion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Calling Functions from Themselves</a:t>
            </a:r>
            <a:endParaRPr lang="en-US" dirty="0"/>
          </a:p>
        </p:txBody>
      </p:sp>
      <p:pic>
        <p:nvPicPr>
          <p:cNvPr id="3074" name="Picture 2" descr="http://upload.wikimedia.org/wikipedia/commons/thumb/b/b3/Screenshot_Recursion_via_vlc.png/220px-Screenshot_Recursion_via_vlc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826" y="1524000"/>
            <a:ext cx="3943244" cy="3154595"/>
          </a:xfrm>
          <a:prstGeom prst="roundRect">
            <a:avLst>
              <a:gd name="adj" fmla="val 1680"/>
            </a:avLst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2778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Recursion</a:t>
            </a:r>
            <a:r>
              <a:rPr lang="en-GB" dirty="0"/>
              <a:t> is </a:t>
            </a:r>
            <a:r>
              <a:rPr lang="en-GB" dirty="0" smtClean="0"/>
              <a:t>when </a:t>
            </a:r>
            <a:r>
              <a:rPr lang="en-GB" dirty="0" smtClean="0">
                <a:solidFill>
                  <a:schemeClr val="tx2">
                    <a:lumMod val="75000"/>
                  </a:schemeClr>
                </a:solidFill>
              </a:rPr>
              <a:t>a function calls itself</a:t>
            </a:r>
          </a:p>
          <a:p>
            <a:pPr lvl="1"/>
            <a:r>
              <a:rPr lang="en-GB" dirty="0" smtClean="0"/>
              <a:t>A powerful programming technique</a:t>
            </a:r>
          </a:p>
          <a:p>
            <a:pPr lvl="1"/>
            <a:r>
              <a:rPr lang="en-GB" dirty="0" smtClean="0"/>
              <a:t>May be direct or indirect</a:t>
            </a:r>
          </a:p>
          <a:p>
            <a:r>
              <a:rPr lang="en-US" dirty="0" smtClean="0"/>
              <a:t>Example: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Recursion</a:t>
            </a:r>
            <a:endParaRPr lang="en-US" dirty="0"/>
          </a:p>
        </p:txBody>
      </p:sp>
      <p:sp>
        <p:nvSpPr>
          <p:cNvPr id="6" name="Text Placeholder 3"/>
          <p:cNvSpPr txBox="1">
            <a:spLocks/>
          </p:cNvSpPr>
          <p:nvPr/>
        </p:nvSpPr>
        <p:spPr>
          <a:xfrm>
            <a:off x="989012" y="4016276"/>
            <a:ext cx="10210800" cy="230832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sz="2400" dirty="0">
                <a:solidFill>
                  <a:srgbClr val="FBEEDC"/>
                </a:solidFill>
              </a:rPr>
              <a:t>function 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factorial</a:t>
            </a:r>
            <a:r>
              <a:rPr lang="en-US" sz="2400" dirty="0">
                <a:solidFill>
                  <a:srgbClr val="FBEEDC"/>
                </a:solidFill>
              </a:rPr>
              <a:t>(n</a:t>
            </a:r>
            <a:r>
              <a:rPr lang="en-US" sz="2400" dirty="0" smtClean="0">
                <a:solidFill>
                  <a:srgbClr val="FBEEDC"/>
                </a:solidFill>
              </a:rPr>
              <a:t>) {</a:t>
            </a:r>
            <a:endParaRPr lang="en-US" sz="2400" dirty="0">
              <a:solidFill>
                <a:srgbClr val="FBEEDC"/>
              </a:solidFill>
            </a:endParaRPr>
          </a:p>
          <a:p>
            <a:r>
              <a:rPr lang="en-US" sz="2400" dirty="0">
                <a:solidFill>
                  <a:srgbClr val="FBEEDC"/>
                </a:solidFill>
              </a:rPr>
              <a:t>  </a:t>
            </a:r>
            <a:r>
              <a:rPr lang="en-US" sz="2400" dirty="0" smtClean="0">
                <a:solidFill>
                  <a:srgbClr val="FBEEDC"/>
                </a:solidFill>
              </a:rPr>
              <a:t>if (n == 0) {</a:t>
            </a:r>
            <a:endParaRPr lang="en-US" sz="2400" dirty="0">
              <a:solidFill>
                <a:srgbClr val="FBEEDC"/>
              </a:solidFill>
            </a:endParaRPr>
          </a:p>
          <a:p>
            <a:r>
              <a:rPr lang="en-US" sz="2400" dirty="0">
                <a:solidFill>
                  <a:srgbClr val="FBEEDC"/>
                </a:solidFill>
              </a:rPr>
              <a:t>    return 1;</a:t>
            </a:r>
          </a:p>
          <a:p>
            <a:r>
              <a:rPr lang="en-US" sz="2400" dirty="0">
                <a:solidFill>
                  <a:srgbClr val="FBEEDC"/>
                </a:solidFill>
              </a:rPr>
              <a:t>  }</a:t>
            </a:r>
          </a:p>
          <a:p>
            <a:r>
              <a:rPr lang="en-US" sz="2400" dirty="0">
                <a:solidFill>
                  <a:srgbClr val="FBEEDC"/>
                </a:solidFill>
              </a:rPr>
              <a:t>  return 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factorial</a:t>
            </a:r>
            <a:r>
              <a:rPr lang="en-US" sz="2400" dirty="0">
                <a:solidFill>
                  <a:srgbClr val="FBEEDC"/>
                </a:solidFill>
              </a:rPr>
              <a:t>(n-1) * n;</a:t>
            </a:r>
          </a:p>
          <a:p>
            <a:r>
              <a:rPr lang="en-US" sz="2400" dirty="0">
                <a:solidFill>
                  <a:srgbClr val="FBEEDC"/>
                </a:solidFill>
              </a:rPr>
              <a:t>}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6475412" y="4284097"/>
            <a:ext cx="4184170" cy="1475189"/>
          </a:xfrm>
          <a:prstGeom prst="wedgeRoundRectCallout">
            <a:avLst>
              <a:gd name="adj1" fmla="val -115271"/>
              <a:gd name="adj2" fmla="val -27233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Bottom</a:t>
            </a:r>
            <a:r>
              <a:rPr lang="en-US" sz="28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of the recursion.</a:t>
            </a:r>
            <a:br>
              <a:rPr lang="en-US" sz="28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</a:br>
            <a:r>
              <a:rPr lang="en-US" sz="28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A recursion must </a:t>
            </a:r>
            <a:r>
              <a:rPr lang="en-US" sz="28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/>
            </a:r>
            <a:br>
              <a:rPr lang="en-US" sz="28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</a:br>
            <a:r>
              <a:rPr lang="en-US" sz="28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always </a:t>
            </a:r>
            <a:r>
              <a:rPr lang="en-US" sz="28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have a bottom!</a:t>
            </a:r>
          </a:p>
        </p:txBody>
      </p:sp>
    </p:spTree>
    <p:extLst>
      <p:ext uri="{BB962C8B-B14F-4D97-AF65-F5344CB8AC3E}">
        <p14:creationId xmlns:p14="http://schemas.microsoft.com/office/powerpoint/2010/main" val="899871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Recursion</a:t>
            </a:r>
            <a:r>
              <a:rPr lang="en-US" dirty="0" smtClean="0"/>
              <a:t> works quite well when: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Traversing non-linear data structures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Trees, matrices, graphs, DOM nodes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Generating combinations / variations / permutations / …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Generating sequences: Fibonacci, factorial, …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Every recursion can be replaced by enough loops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Also called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iterative</a:t>
            </a:r>
            <a:r>
              <a:rPr lang="en-US" dirty="0" smtClean="0"/>
              <a:t> solution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Yet, in some cases using recursion is simpler than using loops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Recursion (2)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9759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Using recursion to calculate factorial numbers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Using the formula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F(N) = F(N-1) * 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Recursion: Factorial</a:t>
            </a:r>
            <a:endParaRPr lang="en-US" dirty="0"/>
          </a:p>
        </p:txBody>
      </p:sp>
      <p:sp>
        <p:nvSpPr>
          <p:cNvPr id="4" name="Text Placeholder 3"/>
          <p:cNvSpPr txBox="1">
            <a:spLocks/>
          </p:cNvSpPr>
          <p:nvPr/>
        </p:nvSpPr>
        <p:spPr>
          <a:xfrm>
            <a:off x="1090294" y="2724358"/>
            <a:ext cx="9957118" cy="352404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sz="2600" dirty="0">
                <a:solidFill>
                  <a:srgbClr val="FBEEDC"/>
                </a:solidFill>
              </a:rPr>
              <a:t>function factorial(n</a:t>
            </a:r>
            <a:r>
              <a:rPr lang="en-US" sz="2600" dirty="0" smtClean="0">
                <a:solidFill>
                  <a:srgbClr val="FBEEDC"/>
                </a:solidFill>
              </a:rPr>
              <a:t>) {</a:t>
            </a:r>
            <a:endParaRPr lang="en-US" sz="2600" dirty="0">
              <a:solidFill>
                <a:srgbClr val="FBEEDC"/>
              </a:solidFill>
            </a:endParaRPr>
          </a:p>
          <a:p>
            <a:r>
              <a:rPr lang="en-US" sz="2600" dirty="0">
                <a:solidFill>
                  <a:srgbClr val="FBEEDC"/>
                </a:solidFill>
              </a:rPr>
              <a:t>  </a:t>
            </a:r>
            <a:r>
              <a:rPr lang="en-US" sz="2600" dirty="0" smtClean="0">
                <a:solidFill>
                  <a:srgbClr val="FBEEDC"/>
                </a:solidFill>
              </a:rPr>
              <a:t>if (</a:t>
            </a:r>
            <a:r>
              <a:rPr lang="en-US" sz="2600" dirty="0">
                <a:solidFill>
                  <a:srgbClr val="FBEEDC"/>
                </a:solidFill>
              </a:rPr>
              <a:t>n </a:t>
            </a:r>
            <a:r>
              <a:rPr lang="en-US" sz="2600" dirty="0" smtClean="0">
                <a:solidFill>
                  <a:srgbClr val="FBEEDC"/>
                </a:solidFill>
              </a:rPr>
              <a:t>== </a:t>
            </a:r>
            <a:r>
              <a:rPr lang="en-US" sz="2600" dirty="0">
                <a:solidFill>
                  <a:srgbClr val="FBEEDC"/>
                </a:solidFill>
              </a:rPr>
              <a:t>0</a:t>
            </a:r>
            <a:r>
              <a:rPr lang="en-US" sz="2600" dirty="0" smtClean="0">
                <a:solidFill>
                  <a:srgbClr val="FBEEDC"/>
                </a:solidFill>
              </a:rPr>
              <a:t>) {</a:t>
            </a:r>
            <a:endParaRPr lang="en-US" sz="2600" dirty="0">
              <a:solidFill>
                <a:srgbClr val="FBEEDC"/>
              </a:solidFill>
            </a:endParaRPr>
          </a:p>
          <a:p>
            <a:r>
              <a:rPr lang="en-US" sz="2600" dirty="0">
                <a:solidFill>
                  <a:srgbClr val="FBEEDC"/>
                </a:solidFill>
              </a:rPr>
              <a:t>    return 1;</a:t>
            </a:r>
          </a:p>
          <a:p>
            <a:r>
              <a:rPr lang="en-US" sz="2600" dirty="0">
                <a:solidFill>
                  <a:srgbClr val="FBEEDC"/>
                </a:solidFill>
              </a:rPr>
              <a:t>  }</a:t>
            </a:r>
          </a:p>
          <a:p>
            <a:pPr>
              <a:spcBef>
                <a:spcPts val="600"/>
              </a:spcBef>
            </a:pPr>
            <a:r>
              <a:rPr lang="en-US" sz="2600" dirty="0">
                <a:solidFill>
                  <a:srgbClr val="FBEEDC"/>
                </a:solidFill>
              </a:rPr>
              <a:t>  return </a:t>
            </a:r>
            <a:r>
              <a:rPr lang="en-US" sz="2600" dirty="0" smtClean="0">
                <a:solidFill>
                  <a:srgbClr val="FBEEDC"/>
                </a:solidFill>
              </a:rPr>
              <a:t>factorial(n - 1</a:t>
            </a:r>
            <a:r>
              <a:rPr lang="en-US" sz="2600" dirty="0">
                <a:solidFill>
                  <a:srgbClr val="FBEEDC"/>
                </a:solidFill>
              </a:rPr>
              <a:t>) * n;	</a:t>
            </a:r>
          </a:p>
          <a:p>
            <a:r>
              <a:rPr lang="en-US" sz="2600" dirty="0">
                <a:solidFill>
                  <a:srgbClr val="FBEEDC"/>
                </a:solidFill>
              </a:rPr>
              <a:t>}</a:t>
            </a:r>
          </a:p>
          <a:p>
            <a:pPr>
              <a:spcBef>
                <a:spcPts val="1200"/>
              </a:spcBef>
            </a:pPr>
            <a:r>
              <a:rPr lang="en-US" sz="2600" dirty="0">
                <a:solidFill>
                  <a:srgbClr val="FBEEDC"/>
                </a:solidFill>
              </a:rPr>
              <a:t>console.log(factorial(5));  </a:t>
            </a:r>
            <a:r>
              <a:rPr lang="en-US" sz="2600" dirty="0" smtClean="0">
                <a:solidFill>
                  <a:schemeClr val="tx2">
                    <a:lumMod val="75000"/>
                  </a:schemeClr>
                </a:solidFill>
              </a:rPr>
              <a:t>// 120</a:t>
            </a:r>
            <a:endParaRPr lang="en-US" sz="2600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sz="2600" dirty="0">
                <a:solidFill>
                  <a:srgbClr val="FBEEDC"/>
                </a:solidFill>
              </a:rPr>
              <a:t>console.log(factorial(12)); </a:t>
            </a:r>
            <a:r>
              <a:rPr lang="en-US" sz="2600" dirty="0" smtClean="0">
                <a:solidFill>
                  <a:schemeClr val="tx2">
                    <a:lumMod val="75000"/>
                  </a:schemeClr>
                </a:solidFill>
              </a:rPr>
              <a:t>// 479001600</a:t>
            </a:r>
            <a:endParaRPr lang="en-US" sz="2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9537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446212" y="4925704"/>
            <a:ext cx="8938472" cy="820600"/>
          </a:xfrm>
        </p:spPr>
        <p:txBody>
          <a:bodyPr/>
          <a:lstStyle/>
          <a:p>
            <a:r>
              <a:rPr lang="en-US" dirty="0" smtClean="0">
                <a:effectLst/>
              </a:rPr>
              <a:t>Factorial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4098" name="Picture 2" descr="http://upload.wikimedia.org/wikipedia/commons/thumb/c/c6/Factorial05.jpg/400px-Factorial0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4200511" y="1583624"/>
            <a:ext cx="3429872" cy="2701025"/>
          </a:xfrm>
          <a:prstGeom prst="roundRect">
            <a:avLst>
              <a:gd name="adj" fmla="val 2705"/>
            </a:avLst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://upload.wikimedia.org/wikipedia/commons/thumb/c/c6/Factorial05.jpg/400px-Factorial0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4200511" y="1583625"/>
            <a:ext cx="3429872" cy="2701025"/>
          </a:xfrm>
          <a:prstGeom prst="roundRect">
            <a:avLst>
              <a:gd name="adj" fmla="val 2705"/>
            </a:avLst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 rot="233891">
            <a:off x="1660221" y="2003112"/>
            <a:ext cx="1457450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b="1" dirty="0" smtClean="0">
                <a:ln w="10160">
                  <a:solidFill>
                    <a:srgbClr val="FFC000">
                      <a:alpha val="70000"/>
                    </a:srgbClr>
                  </a:solidFill>
                  <a:prstDash val="solid"/>
                </a:ln>
                <a:solidFill>
                  <a:schemeClr val="tx2">
                    <a:lumMod val="75000"/>
                    <a:alpha val="5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n!</a:t>
            </a:r>
            <a:endParaRPr lang="en-US" sz="11500" b="1" dirty="0">
              <a:ln w="10160">
                <a:solidFill>
                  <a:srgbClr val="FFC000">
                    <a:alpha val="70000"/>
                  </a:srgbClr>
                </a:solidFill>
                <a:prstDash val="solid"/>
              </a:ln>
              <a:solidFill>
                <a:schemeClr val="tx2">
                  <a:lumMod val="75000"/>
                  <a:alpha val="50000"/>
                </a:schemeClr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 rot="21164395">
            <a:off x="7973507" y="2426305"/>
            <a:ext cx="346280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 smtClean="0">
                <a:ln w="10160">
                  <a:solidFill>
                    <a:srgbClr val="FFC000">
                      <a:alpha val="70000"/>
                    </a:srgbClr>
                  </a:solidFill>
                  <a:prstDash val="solid"/>
                </a:ln>
                <a:solidFill>
                  <a:schemeClr val="tx2">
                    <a:lumMod val="75000"/>
                    <a:alpha val="5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1*2*3*…n</a:t>
            </a:r>
            <a:endParaRPr lang="en-US" sz="6000" b="1" dirty="0">
              <a:ln w="10160">
                <a:solidFill>
                  <a:srgbClr val="FFC000">
                    <a:alpha val="70000"/>
                  </a:srgbClr>
                </a:solidFill>
                <a:prstDash val="solid"/>
              </a:ln>
              <a:solidFill>
                <a:schemeClr val="tx2">
                  <a:lumMod val="75000"/>
                  <a:alpha val="50000"/>
                </a:schemeClr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70041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Autofit/>
          </a:bodyPr>
          <a:lstStyle/>
          <a:p>
            <a:r>
              <a:rPr lang="en-US" sz="3200" dirty="0" smtClean="0"/>
              <a:t>For each element print its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tag name </a:t>
            </a:r>
            <a:r>
              <a:rPr lang="en-US" sz="3200" dirty="0" smtClean="0"/>
              <a:t>and invoke the same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function recursively for each of its children</a:t>
            </a:r>
            <a:endParaRPr lang="en-US" sz="32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Traversing the DOM Recursively</a:t>
            </a:r>
            <a:endParaRPr lang="en-US" dirty="0"/>
          </a:p>
        </p:txBody>
      </p:sp>
      <p:sp>
        <p:nvSpPr>
          <p:cNvPr id="6" name="Text Placeholder 3"/>
          <p:cNvSpPr txBox="1">
            <a:spLocks/>
          </p:cNvSpPr>
          <p:nvPr/>
        </p:nvSpPr>
        <p:spPr>
          <a:xfrm>
            <a:off x="836614" y="2322016"/>
            <a:ext cx="10515598" cy="415498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noProof="1">
                <a:solidFill>
                  <a:srgbClr val="FBEEDC"/>
                </a:solidFill>
              </a:rPr>
              <a:t>function traverse(node) {</a:t>
            </a:r>
          </a:p>
          <a:p>
            <a:r>
              <a:rPr lang="en-US" noProof="1" smtClean="0">
                <a:solidFill>
                  <a:srgbClr val="FBEEDC"/>
                </a:solidFill>
              </a:rPr>
              <a:t>    traverseNode(node</a:t>
            </a:r>
            <a:r>
              <a:rPr lang="en-US" noProof="1">
                <a:solidFill>
                  <a:srgbClr val="FBEEDC"/>
                </a:solidFill>
              </a:rPr>
              <a:t>, '');</a:t>
            </a:r>
          </a:p>
          <a:p>
            <a:r>
              <a:rPr lang="en-US" noProof="1" smtClean="0">
                <a:solidFill>
                  <a:srgbClr val="FBEEDC"/>
                </a:solidFill>
              </a:rPr>
              <a:t>    function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traverseNode</a:t>
            </a:r>
            <a:r>
              <a:rPr lang="en-US" noProof="1">
                <a:solidFill>
                  <a:srgbClr val="FBEEDC"/>
                </a:solidFill>
              </a:rPr>
              <a:t>(node, spacing) {</a:t>
            </a:r>
          </a:p>
          <a:p>
            <a:r>
              <a:rPr lang="en-US" noProof="1" smtClean="0">
                <a:solidFill>
                  <a:srgbClr val="FBEEDC"/>
                </a:solidFill>
              </a:rPr>
              <a:t>        spacing </a:t>
            </a:r>
            <a:r>
              <a:rPr lang="en-US" noProof="1">
                <a:solidFill>
                  <a:srgbClr val="FBEEDC"/>
                </a:solidFill>
              </a:rPr>
              <a:t>= spacing || '  ';</a:t>
            </a:r>
          </a:p>
          <a:p>
            <a:r>
              <a:rPr lang="en-US" noProof="1" smtClean="0">
                <a:solidFill>
                  <a:srgbClr val="FBEEDC"/>
                </a:solidFill>
              </a:rPr>
              <a:t>        console.log(spacing </a:t>
            </a:r>
            <a:r>
              <a:rPr lang="en-US" noProof="1">
                <a:solidFill>
                  <a:srgbClr val="FBEEDC"/>
                </a:solidFill>
              </a:rPr>
              <a:t>+ node.nodeName);</a:t>
            </a:r>
          </a:p>
          <a:p>
            <a:r>
              <a:rPr lang="en-US" noProof="1" smtClean="0">
                <a:solidFill>
                  <a:srgbClr val="FBEEDC"/>
                </a:solidFill>
              </a:rPr>
              <a:t>        for </a:t>
            </a:r>
            <a:r>
              <a:rPr lang="en-US" noProof="1">
                <a:solidFill>
                  <a:srgbClr val="FBEEDC"/>
                </a:solidFill>
              </a:rPr>
              <a:t>(var i = 0, len = node.childNodes.length; i &lt; len; i += 1) {</a:t>
            </a:r>
          </a:p>
          <a:p>
            <a:r>
              <a:rPr lang="en-US" noProof="1" smtClean="0">
                <a:solidFill>
                  <a:srgbClr val="FBEEDC"/>
                </a:solidFill>
              </a:rPr>
              <a:t>            var </a:t>
            </a:r>
            <a:r>
              <a:rPr lang="en-US" noProof="1">
                <a:solidFill>
                  <a:srgbClr val="FBEEDC"/>
                </a:solidFill>
              </a:rPr>
              <a:t>child = node.childNodes[i];</a:t>
            </a:r>
          </a:p>
          <a:p>
            <a:r>
              <a:rPr lang="en-US" noProof="1" smtClean="0">
                <a:solidFill>
                  <a:srgbClr val="FBEEDC"/>
                </a:solidFill>
              </a:rPr>
              <a:t>            if </a:t>
            </a:r>
            <a:r>
              <a:rPr lang="en-US" noProof="1">
                <a:solidFill>
                  <a:srgbClr val="FBEEDC"/>
                </a:solidFill>
              </a:rPr>
              <a:t>(child.nodeType === document.ELEMENT_NODE) {</a:t>
            </a:r>
          </a:p>
          <a:p>
            <a:r>
              <a:rPr lang="en-US" noProof="1" smtClean="0">
                <a:solidFill>
                  <a:srgbClr val="FBEEDC"/>
                </a:solidFill>
              </a:rPr>
              <a:t>                </a:t>
            </a:r>
            <a:r>
              <a:rPr lang="en-US" noProof="1" smtClean="0">
                <a:solidFill>
                  <a:schemeClr val="tx2">
                    <a:lumMod val="75000"/>
                  </a:schemeClr>
                </a:solidFill>
              </a:rPr>
              <a:t>traverseNode</a:t>
            </a:r>
            <a:r>
              <a:rPr lang="en-US" noProof="1" smtClean="0">
                <a:solidFill>
                  <a:srgbClr val="FBEEDC"/>
                </a:solidFill>
              </a:rPr>
              <a:t>(child</a:t>
            </a:r>
            <a:r>
              <a:rPr lang="en-US" noProof="1">
                <a:solidFill>
                  <a:srgbClr val="FBEEDC"/>
                </a:solidFill>
              </a:rPr>
              <a:t>, spacing + '  ');</a:t>
            </a:r>
          </a:p>
          <a:p>
            <a:pPr>
              <a:lnSpc>
                <a:spcPct val="80000"/>
              </a:lnSpc>
            </a:pPr>
            <a:r>
              <a:rPr lang="en-US" noProof="1" smtClean="0">
                <a:solidFill>
                  <a:srgbClr val="FBEEDC"/>
                </a:solidFill>
              </a:rPr>
              <a:t>            }</a:t>
            </a:r>
            <a:endParaRPr lang="en-US" noProof="1">
              <a:solidFill>
                <a:srgbClr val="FBEEDC"/>
              </a:solidFill>
            </a:endParaRPr>
          </a:p>
          <a:p>
            <a:pPr>
              <a:lnSpc>
                <a:spcPct val="80000"/>
              </a:lnSpc>
            </a:pPr>
            <a:r>
              <a:rPr lang="en-US" noProof="1" smtClean="0">
                <a:solidFill>
                  <a:srgbClr val="FBEEDC"/>
                </a:solidFill>
              </a:rPr>
              <a:t>        }</a:t>
            </a:r>
            <a:endParaRPr lang="en-US" noProof="1">
              <a:solidFill>
                <a:srgbClr val="FBEEDC"/>
              </a:solidFill>
            </a:endParaRPr>
          </a:p>
          <a:p>
            <a:r>
              <a:rPr lang="en-US" noProof="1" smtClean="0">
                <a:solidFill>
                  <a:srgbClr val="FBEEDC"/>
                </a:solidFill>
              </a:rPr>
              <a:t>        console.log(spacing </a:t>
            </a:r>
            <a:r>
              <a:rPr lang="en-US" noProof="1">
                <a:solidFill>
                  <a:srgbClr val="FBEEDC"/>
                </a:solidFill>
              </a:rPr>
              <a:t>+ '/' + node.nodeName);</a:t>
            </a:r>
          </a:p>
          <a:p>
            <a:pPr>
              <a:lnSpc>
                <a:spcPct val="80000"/>
              </a:lnSpc>
            </a:pPr>
            <a:r>
              <a:rPr lang="en-US" noProof="1" smtClean="0">
                <a:solidFill>
                  <a:srgbClr val="FBEEDC"/>
                </a:solidFill>
              </a:rPr>
              <a:t>    }</a:t>
            </a:r>
            <a:endParaRPr lang="en-US" noProof="1">
              <a:solidFill>
                <a:srgbClr val="FBEEDC"/>
              </a:solidFill>
            </a:endParaRPr>
          </a:p>
          <a:p>
            <a:pPr>
              <a:lnSpc>
                <a:spcPct val="80000"/>
              </a:lnSpc>
            </a:pPr>
            <a:r>
              <a:rPr lang="en-US" noProof="1" smtClean="0">
                <a:solidFill>
                  <a:srgbClr val="FBEEDC"/>
                </a:solidFill>
              </a:rPr>
              <a:t>}</a:t>
            </a:r>
            <a:endParaRPr lang="en-US" noProof="1">
              <a:solidFill>
                <a:srgbClr val="FBEEDC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4403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DOM Traversal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0045" y="762000"/>
            <a:ext cx="5370806" cy="4087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013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3273579"/>
          </a:xfrm>
        </p:spPr>
        <p:txBody>
          <a:bodyPr>
            <a:spAutoFit/>
          </a:bodyPr>
          <a:lstStyle/>
          <a:p>
            <a:r>
              <a:rPr lang="en-US" dirty="0" smtClean="0"/>
              <a:t>Recursion is simple enough with function declarations</a:t>
            </a:r>
          </a:p>
          <a:p>
            <a:pPr lvl="1"/>
            <a:r>
              <a:rPr lang="en-US" dirty="0" smtClean="0"/>
              <a:t>But not so easy with function expressions</a:t>
            </a:r>
          </a:p>
          <a:p>
            <a:pPr marL="1196984" lvl="2" indent="-514350">
              <a:buFont typeface="+mj-lt"/>
              <a:buAutoNum type="arabicPeriod"/>
            </a:pPr>
            <a:r>
              <a:rPr lang="en-US" dirty="0" smtClean="0"/>
              <a:t>Call function</a:t>
            </a:r>
          </a:p>
          <a:p>
            <a:pPr marL="1196984" lvl="2" indent="-514350">
              <a:buFont typeface="+mj-lt"/>
              <a:buAutoNum type="arabicPeriod"/>
            </a:pPr>
            <a:r>
              <a:rPr lang="en-US" sz="3200" dirty="0"/>
              <a:t>Assign the function to a variable</a:t>
            </a:r>
          </a:p>
          <a:p>
            <a:pPr marL="1196984" lvl="2" indent="-514350">
              <a:buFont typeface="+mj-lt"/>
              <a:buAutoNum type="arabicPeriod"/>
            </a:pPr>
            <a:r>
              <a:rPr lang="en-US" sz="3200" dirty="0"/>
              <a:t>Assign a number value to the original </a:t>
            </a:r>
            <a:r>
              <a:rPr lang="en-US" sz="3200" dirty="0" smtClean="0"/>
              <a:t>function</a:t>
            </a:r>
            <a:endParaRPr lang="en-US" sz="32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Recursion with Function Expression</a:t>
            </a:r>
            <a:endParaRPr lang="en-US" dirty="0"/>
          </a:p>
        </p:txBody>
      </p:sp>
      <p:sp>
        <p:nvSpPr>
          <p:cNvPr id="4" name="Text Placeholder 3"/>
          <p:cNvSpPr txBox="1">
            <a:spLocks/>
          </p:cNvSpPr>
          <p:nvPr/>
        </p:nvSpPr>
        <p:spPr>
          <a:xfrm>
            <a:off x="1446212" y="4543855"/>
            <a:ext cx="4536433" cy="198325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dirty="0">
                <a:solidFill>
                  <a:srgbClr val="FBEEDC"/>
                </a:solidFill>
              </a:rPr>
              <a:t>var fact = function (n) {</a:t>
            </a:r>
          </a:p>
          <a:p>
            <a:r>
              <a:rPr lang="en-US" dirty="0">
                <a:solidFill>
                  <a:srgbClr val="FBEEDC"/>
                </a:solidFill>
              </a:rPr>
              <a:t>  if (n === 0) {</a:t>
            </a:r>
          </a:p>
          <a:p>
            <a:r>
              <a:rPr lang="en-US" dirty="0">
                <a:solidFill>
                  <a:srgbClr val="FBEEDC"/>
                </a:solidFill>
              </a:rPr>
              <a:t>    return 1;</a:t>
            </a:r>
          </a:p>
          <a:p>
            <a:r>
              <a:rPr lang="en-US" dirty="0">
                <a:solidFill>
                  <a:srgbClr val="FBEEDC"/>
                </a:solidFill>
              </a:rPr>
              <a:t>  }</a:t>
            </a:r>
          </a:p>
          <a:p>
            <a:r>
              <a:rPr lang="en-US" dirty="0">
                <a:solidFill>
                  <a:srgbClr val="FBEEDC"/>
                </a:solidFill>
              </a:rPr>
              <a:t>  return n * fact (n - 1);</a:t>
            </a:r>
          </a:p>
          <a:p>
            <a:r>
              <a:rPr lang="en-US" dirty="0">
                <a:solidFill>
                  <a:srgbClr val="FBEEDC"/>
                </a:solidFill>
              </a:rPr>
              <a:t>};</a:t>
            </a:r>
          </a:p>
        </p:txBody>
      </p:sp>
      <p:sp>
        <p:nvSpPr>
          <p:cNvPr id="11" name="Text Placeholder 3"/>
          <p:cNvSpPr txBox="1">
            <a:spLocks/>
          </p:cNvSpPr>
          <p:nvPr/>
        </p:nvSpPr>
        <p:spPr>
          <a:xfrm>
            <a:off x="6087427" y="4543855"/>
            <a:ext cx="2483476" cy="40011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dirty="0">
                <a:solidFill>
                  <a:srgbClr val="FBEEDC"/>
                </a:solidFill>
              </a:rPr>
              <a:t>fact(5)</a:t>
            </a:r>
            <a:r>
              <a:rPr lang="bg-BG" dirty="0">
                <a:solidFill>
                  <a:srgbClr val="FBEEDC"/>
                </a:solidFill>
              </a:rPr>
              <a:t>;</a:t>
            </a:r>
            <a:endParaRPr lang="en-US" dirty="0">
              <a:solidFill>
                <a:srgbClr val="FBEEDC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5686" y="4404805"/>
            <a:ext cx="559412" cy="539161"/>
          </a:xfrm>
          <a:prstGeom prst="rect">
            <a:avLst/>
          </a:prstGeom>
        </p:spPr>
      </p:pic>
      <p:sp>
        <p:nvSpPr>
          <p:cNvPr id="12" name="Text Placeholder 3"/>
          <p:cNvSpPr txBox="1">
            <a:spLocks/>
          </p:cNvSpPr>
          <p:nvPr/>
        </p:nvSpPr>
        <p:spPr>
          <a:xfrm>
            <a:off x="6087427" y="5027649"/>
            <a:ext cx="2483476" cy="70788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dirty="0">
                <a:solidFill>
                  <a:srgbClr val="FBEEDC"/>
                </a:solidFill>
              </a:rPr>
              <a:t>var f = fact;</a:t>
            </a:r>
          </a:p>
          <a:p>
            <a:r>
              <a:rPr lang="en-US" dirty="0">
                <a:solidFill>
                  <a:srgbClr val="FBEEDC"/>
                </a:solidFill>
              </a:rPr>
              <a:t>f(5);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5686" y="5196375"/>
            <a:ext cx="559412" cy="539161"/>
          </a:xfrm>
          <a:prstGeom prst="rect">
            <a:avLst/>
          </a:prstGeom>
        </p:spPr>
      </p:pic>
      <p:sp>
        <p:nvSpPr>
          <p:cNvPr id="16" name="Text Placeholder 3"/>
          <p:cNvSpPr txBox="1">
            <a:spLocks/>
          </p:cNvSpPr>
          <p:nvPr/>
        </p:nvSpPr>
        <p:spPr>
          <a:xfrm>
            <a:off x="6087427" y="5819219"/>
            <a:ext cx="2483476" cy="70788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dirty="0">
                <a:solidFill>
                  <a:srgbClr val="FBEEDC"/>
                </a:solidFill>
              </a:rPr>
              <a:t>fact = 5;</a:t>
            </a:r>
          </a:p>
          <a:p>
            <a:r>
              <a:rPr lang="en-US" dirty="0">
                <a:solidFill>
                  <a:srgbClr val="FBEEDC"/>
                </a:solidFill>
              </a:rPr>
              <a:t>f(5);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6786" y="5968793"/>
            <a:ext cx="558313" cy="558313"/>
          </a:xfrm>
          <a:prstGeom prst="rect">
            <a:avLst/>
          </a:prstGeom>
        </p:spPr>
      </p:pic>
      <p:sp>
        <p:nvSpPr>
          <p:cNvPr id="14" name="AutoShape 7"/>
          <p:cNvSpPr>
            <a:spLocks noChangeArrowheads="1"/>
          </p:cNvSpPr>
          <p:nvPr/>
        </p:nvSpPr>
        <p:spPr bwMode="auto">
          <a:xfrm>
            <a:off x="9721301" y="4360059"/>
            <a:ext cx="1598064" cy="459926"/>
          </a:xfrm>
          <a:prstGeom prst="wedgeRoundRectCallout">
            <a:avLst>
              <a:gd name="adj1" fmla="val -80034"/>
              <a:gd name="adj2" fmla="val 28786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logs </a:t>
            </a:r>
            <a:r>
              <a:rPr lang="en-US" sz="28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120</a:t>
            </a:r>
            <a:endParaRPr lang="en-US" sz="2800" b="1" noProof="1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17" name="AutoShape 7"/>
          <p:cNvSpPr>
            <a:spLocks noChangeArrowheads="1"/>
          </p:cNvSpPr>
          <p:nvPr/>
        </p:nvSpPr>
        <p:spPr bwMode="auto">
          <a:xfrm>
            <a:off x="9721301" y="5151629"/>
            <a:ext cx="1590975" cy="459926"/>
          </a:xfrm>
          <a:prstGeom prst="wedgeRoundRectCallout">
            <a:avLst>
              <a:gd name="adj1" fmla="val -79882"/>
              <a:gd name="adj2" fmla="val 26473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logs </a:t>
            </a:r>
            <a:r>
              <a:rPr lang="en-US" sz="28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120</a:t>
            </a:r>
            <a:endParaRPr lang="en-US" sz="2800" b="1" noProof="1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18" name="AutoShape 7"/>
          <p:cNvSpPr>
            <a:spLocks noChangeArrowheads="1"/>
          </p:cNvSpPr>
          <p:nvPr/>
        </p:nvSpPr>
        <p:spPr bwMode="auto">
          <a:xfrm>
            <a:off x="9721301" y="5943199"/>
            <a:ext cx="1626233" cy="459926"/>
          </a:xfrm>
          <a:prstGeom prst="wedgeRoundRectCallout">
            <a:avLst>
              <a:gd name="adj1" fmla="val -77421"/>
              <a:gd name="adj2" fmla="val 14914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logs </a:t>
            </a:r>
            <a:r>
              <a:rPr lang="en-US" sz="28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NaN</a:t>
            </a:r>
            <a:endParaRPr lang="en-US" sz="2800" b="1" noProof="1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7365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6" grpId="0" animBg="1"/>
      <p:bldP spid="14" grpId="0" animBg="1"/>
      <p:bldP spid="17" grpId="0" animBg="1"/>
      <p:bldP spid="1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446212" y="5351600"/>
            <a:ext cx="8938472" cy="820600"/>
          </a:xfrm>
        </p:spPr>
        <p:txBody>
          <a:bodyPr/>
          <a:lstStyle/>
          <a:p>
            <a:r>
              <a:rPr lang="en-US" dirty="0" smtClean="0"/>
              <a:t>Functions in JavaScript</a:t>
            </a:r>
            <a:endParaRPr lang="en-US" dirty="0"/>
          </a:p>
        </p:txBody>
      </p:sp>
      <p:pic>
        <p:nvPicPr>
          <p:cNvPr id="6" name="Picture 2" descr="http://programmedevelopment.com/public/uploads/images/puzzle_pieces_house_teamwork_1600_clr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622" t="-20730" r="-17619" b="-24745"/>
          <a:stretch/>
        </p:blipFill>
        <p:spPr bwMode="auto">
          <a:xfrm>
            <a:off x="6323012" y="1905000"/>
            <a:ext cx="3653090" cy="2925548"/>
          </a:xfrm>
          <a:prstGeom prst="roundRect">
            <a:avLst>
              <a:gd name="adj" fmla="val 2871"/>
            </a:avLst>
          </a:prstGeom>
          <a:solidFill>
            <a:srgbClr val="F8F8F8"/>
          </a:solidFill>
          <a:ln w="19050">
            <a:solidFill>
              <a:schemeClr val="accent6">
                <a:lumMod val="20000"/>
                <a:lumOff val="80000"/>
              </a:schemeClr>
            </a:solidFill>
          </a:ln>
          <a:effectLst/>
        </p:spPr>
      </p:pic>
      <p:pic>
        <p:nvPicPr>
          <p:cNvPr id="7" name="Picture 4" descr="http://educationalstar.com/wp-content/uploads/2012/11/focusgroup12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8612" y="1905000"/>
            <a:ext cx="3932892" cy="2913254"/>
          </a:xfrm>
          <a:prstGeom prst="roundRect">
            <a:avLst>
              <a:gd name="adj" fmla="val 2871"/>
            </a:avLst>
          </a:prstGeom>
          <a:solidFill>
            <a:srgbClr val="F8F8F8"/>
          </a:solidFill>
          <a:ln w="19050">
            <a:solidFill>
              <a:schemeClr val="accent6">
                <a:lumMod val="20000"/>
                <a:lumOff val="80000"/>
              </a:schemeClr>
            </a:solidFill>
          </a:ln>
          <a:effectLst/>
          <a:extLst/>
        </p:spPr>
      </p:pic>
    </p:spTree>
    <p:extLst>
      <p:ext uri="{BB962C8B-B14F-4D97-AF65-F5344CB8AC3E}">
        <p14:creationId xmlns:p14="http://schemas.microsoft.com/office/powerpoint/2010/main" val="2793824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446212" y="4267200"/>
            <a:ext cx="8938472" cy="1582600"/>
          </a:xfrm>
        </p:spPr>
        <p:txBody>
          <a:bodyPr/>
          <a:lstStyle/>
          <a:p>
            <a:r>
              <a:rPr lang="en-US" dirty="0" smtClean="0"/>
              <a:t>Buggy Recursion with </a:t>
            </a:r>
            <a:br>
              <a:rPr lang="en-US" dirty="0" smtClean="0"/>
            </a:br>
            <a:r>
              <a:rPr lang="en-US" dirty="0" smtClean="0"/>
              <a:t>Function Expressions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body" idx="1"/>
          </p:nvPr>
        </p:nvSpPr>
        <p:spPr>
          <a:xfrm>
            <a:off x="1446212" y="5864944"/>
            <a:ext cx="8938472" cy="688256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1484" y="1300797"/>
            <a:ext cx="4167928" cy="2719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408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previous example can be solved by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giving an identifier </a:t>
            </a:r>
            <a:r>
              <a:rPr lang="en-US" dirty="0" smtClean="0"/>
              <a:t>to the function expression</a:t>
            </a:r>
          </a:p>
          <a:p>
            <a:pPr lvl="1"/>
            <a:r>
              <a:rPr lang="en-US" dirty="0" smtClean="0"/>
              <a:t>Only the function itself can use this identifier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Recursion with </a:t>
            </a:r>
            <a:r>
              <a:rPr lang="en-US" dirty="0" smtClean="0"/>
              <a:t>Function Expression (2)</a:t>
            </a:r>
            <a:endParaRPr lang="en-US" dirty="0"/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1062036" y="3200400"/>
            <a:ext cx="10061576" cy="317009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noProof="1" smtClean="0">
                <a:solidFill>
                  <a:srgbClr val="FBEEDC"/>
                </a:solidFill>
              </a:rPr>
              <a:t>var factorial = function </a:t>
            </a:r>
            <a:r>
              <a:rPr lang="en-US" noProof="1" smtClean="0">
                <a:solidFill>
                  <a:schemeClr val="tx2">
                    <a:lumMod val="75000"/>
                  </a:schemeClr>
                </a:solidFill>
              </a:rPr>
              <a:t>factorial</a:t>
            </a:r>
            <a:r>
              <a:rPr lang="en-US" noProof="1" smtClean="0">
                <a:solidFill>
                  <a:srgbClr val="FBEEDC"/>
                </a:solidFill>
              </a:rPr>
              <a:t>(n) {</a:t>
            </a:r>
          </a:p>
          <a:p>
            <a:r>
              <a:rPr lang="en-US" noProof="1" smtClean="0">
                <a:solidFill>
                  <a:srgbClr val="FBEEDC"/>
                </a:solidFill>
              </a:rPr>
              <a:t>  if (n == 1) {</a:t>
            </a:r>
          </a:p>
          <a:p>
            <a:r>
              <a:rPr lang="en-US" noProof="1" smtClean="0">
                <a:solidFill>
                  <a:srgbClr val="FBEEDC"/>
                </a:solidFill>
              </a:rPr>
              <a:t>    return 1;</a:t>
            </a:r>
          </a:p>
          <a:p>
            <a:r>
              <a:rPr lang="en-US" noProof="1" smtClean="0">
                <a:solidFill>
                  <a:srgbClr val="FBEEDC"/>
                </a:solidFill>
              </a:rPr>
              <a:t>  }</a:t>
            </a:r>
          </a:p>
          <a:p>
            <a:r>
              <a:rPr lang="en-US" noProof="1" smtClean="0">
                <a:solidFill>
                  <a:srgbClr val="FBEEDC"/>
                </a:solidFill>
              </a:rPr>
              <a:t>  return n * </a:t>
            </a:r>
            <a:r>
              <a:rPr lang="en-US" noProof="1" smtClean="0">
                <a:solidFill>
                  <a:schemeClr val="tx2">
                    <a:lumMod val="75000"/>
                  </a:schemeClr>
                </a:solidFill>
              </a:rPr>
              <a:t>factorial</a:t>
            </a:r>
            <a:r>
              <a:rPr lang="en-US" noProof="1" smtClean="0">
                <a:solidFill>
                  <a:srgbClr val="FBEEDC"/>
                </a:solidFill>
              </a:rPr>
              <a:t>(n - 1);</a:t>
            </a:r>
          </a:p>
          <a:p>
            <a:r>
              <a:rPr lang="en-US" noProof="1" smtClean="0">
                <a:solidFill>
                  <a:srgbClr val="FBEEDC"/>
                </a:solidFill>
              </a:rPr>
              <a:t>  //or use arguments.callee</a:t>
            </a:r>
          </a:p>
          <a:p>
            <a:r>
              <a:rPr lang="en-US" noProof="1" smtClean="0">
                <a:solidFill>
                  <a:srgbClr val="FBEEDC"/>
                </a:solidFill>
              </a:rPr>
              <a:t>};</a:t>
            </a:r>
          </a:p>
          <a:p>
            <a:r>
              <a:rPr lang="en-US" noProof="1" smtClean="0">
                <a:solidFill>
                  <a:srgbClr val="FBEEDC"/>
                </a:solidFill>
              </a:rPr>
              <a:t>var factorial2 = factorial; </a:t>
            </a:r>
          </a:p>
          <a:p>
            <a:r>
              <a:rPr lang="en-US" noProof="1" smtClean="0">
                <a:solidFill>
                  <a:srgbClr val="FBEEDC"/>
                </a:solidFill>
              </a:rPr>
              <a:t>factorial = 5;</a:t>
            </a:r>
          </a:p>
          <a:p>
            <a:r>
              <a:rPr lang="en-US" noProof="1" smtClean="0">
                <a:solidFill>
                  <a:srgbClr val="FBEEDC"/>
                </a:solidFill>
              </a:rPr>
              <a:t>console.log(factorial2(5)); </a:t>
            </a:r>
            <a:r>
              <a:rPr lang="en-US" noProof="1" smtClean="0">
                <a:solidFill>
                  <a:schemeClr val="tx2">
                    <a:lumMod val="75000"/>
                  </a:schemeClr>
                </a:solidFill>
              </a:rPr>
              <a:t>// prints 120 </a:t>
            </a:r>
            <a:r>
              <a:rPr lang="en-US" noProof="1" smtClean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</a:t>
            </a:r>
            <a:r>
              <a:rPr lang="en-US" noProof="1" smtClean="0">
                <a:solidFill>
                  <a:schemeClr val="tx2">
                    <a:lumMod val="75000"/>
                  </a:schemeClr>
                </a:solidFill>
              </a:rPr>
              <a:t> correct</a:t>
            </a:r>
            <a:endParaRPr lang="en-US" noProof="1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0281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222703"/>
            <a:ext cx="8938472" cy="1568497"/>
          </a:xfrm>
        </p:spPr>
        <p:txBody>
          <a:bodyPr/>
          <a:lstStyle/>
          <a:p>
            <a:r>
              <a:rPr lang="en-US" dirty="0" smtClean="0"/>
              <a:t>Working Recursion with Function Expressions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body" idx="1"/>
          </p:nvPr>
        </p:nvSpPr>
        <p:spPr>
          <a:xfrm>
            <a:off x="1446212" y="5788744"/>
            <a:ext cx="8938472" cy="688256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6684" y="1302749"/>
            <a:ext cx="4777528" cy="2598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070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5427800"/>
            <a:ext cx="8938472" cy="820600"/>
          </a:xfrm>
        </p:spPr>
        <p:txBody>
          <a:bodyPr/>
          <a:lstStyle/>
          <a:p>
            <a:r>
              <a:rPr lang="en-US" dirty="0" smtClean="0"/>
              <a:t>Variable Scope</a:t>
            </a:r>
            <a:endParaRPr lang="en-US" dirty="0"/>
          </a:p>
        </p:txBody>
      </p:sp>
      <p:pic>
        <p:nvPicPr>
          <p:cNvPr id="5124" name="Picture 4" descr="http://cdn.wn.com/pd/7e/81/8cac1559458f5642cf55b0985f47_grand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4284" y="1600200"/>
            <a:ext cx="5082328" cy="3431656"/>
          </a:xfrm>
          <a:prstGeom prst="roundRect">
            <a:avLst>
              <a:gd name="adj" fmla="val 2165"/>
            </a:avLst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5108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Scope</a:t>
            </a:r>
            <a:r>
              <a:rPr lang="en-US" dirty="0" smtClean="0"/>
              <a:t> is a place where variables are defined and can be accessed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JavaScript has only two types of scopes</a:t>
            </a:r>
          </a:p>
          <a:p>
            <a:pPr lvl="1">
              <a:lnSpc>
                <a:spcPct val="100000"/>
              </a:lnSpc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Global scope </a:t>
            </a:r>
            <a:r>
              <a:rPr lang="en-US" dirty="0" smtClean="0"/>
              <a:t>is the same for the whole web page</a:t>
            </a:r>
          </a:p>
          <a:p>
            <a:pPr lvl="1">
              <a:lnSpc>
                <a:spcPct val="100000"/>
              </a:lnSpc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Function scope </a:t>
            </a:r>
            <a:r>
              <a:rPr lang="en-US" dirty="0" smtClean="0"/>
              <a:t>is different for every function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Everything outside of a function scope is inside of the global scope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 Scope in JS</a:t>
            </a:r>
            <a:endParaRPr lang="en-US" dirty="0"/>
          </a:p>
        </p:txBody>
      </p:sp>
      <p:sp>
        <p:nvSpPr>
          <p:cNvPr id="6" name="Text Placeholder 3"/>
          <p:cNvSpPr txBox="1">
            <a:spLocks/>
          </p:cNvSpPr>
          <p:nvPr/>
        </p:nvSpPr>
        <p:spPr>
          <a:xfrm>
            <a:off x="2054224" y="5181600"/>
            <a:ext cx="8077200" cy="132343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dirty="0" smtClean="0">
                <a:solidFill>
                  <a:srgbClr val="FBEEDC"/>
                </a:solidFill>
              </a:rPr>
              <a:t>if (</a:t>
            </a:r>
            <a:r>
              <a:rPr lang="en-US" dirty="0">
                <a:solidFill>
                  <a:srgbClr val="FBEEDC"/>
                </a:solidFill>
              </a:rPr>
              <a:t>true</a:t>
            </a:r>
            <a:r>
              <a:rPr lang="en-US" dirty="0" smtClean="0">
                <a:solidFill>
                  <a:srgbClr val="FBEEDC"/>
                </a:solidFill>
              </a:rPr>
              <a:t>) {</a:t>
            </a:r>
            <a:endParaRPr lang="en-US" dirty="0">
              <a:solidFill>
                <a:srgbClr val="FBEEDC"/>
              </a:solidFill>
            </a:endParaRPr>
          </a:p>
          <a:p>
            <a:r>
              <a:rPr lang="en-US" dirty="0">
                <a:solidFill>
                  <a:srgbClr val="FBEEDC"/>
                </a:solidFill>
              </a:rPr>
              <a:t>    var sum = </a:t>
            </a:r>
            <a:r>
              <a:rPr lang="en-US" dirty="0" smtClean="0">
                <a:solidFill>
                  <a:srgbClr val="FBEEDC"/>
                </a:solidFill>
              </a:rPr>
              <a:t>1</a:t>
            </a:r>
            <a:r>
              <a:rPr lang="bg-BG" dirty="0" smtClean="0">
                <a:solidFill>
                  <a:srgbClr val="FBEEDC"/>
                </a:solidFill>
              </a:rPr>
              <a:t> </a:t>
            </a:r>
            <a:r>
              <a:rPr lang="en-US" dirty="0" smtClean="0">
                <a:solidFill>
                  <a:srgbClr val="FBEEDC"/>
                </a:solidFill>
              </a:rPr>
              <a:t>+</a:t>
            </a:r>
            <a:r>
              <a:rPr lang="bg-BG" dirty="0" smtClean="0">
                <a:solidFill>
                  <a:srgbClr val="FBEEDC"/>
                </a:solidFill>
              </a:rPr>
              <a:t> </a:t>
            </a:r>
            <a:r>
              <a:rPr lang="en-US" dirty="0" smtClean="0">
                <a:solidFill>
                  <a:srgbClr val="FBEEDC"/>
                </a:solidFill>
              </a:rPr>
              <a:t>2</a:t>
            </a:r>
            <a:r>
              <a:rPr lang="en-US" dirty="0">
                <a:solidFill>
                  <a:srgbClr val="FBEEDC"/>
                </a:solidFill>
              </a:rPr>
              <a:t>;</a:t>
            </a:r>
          </a:p>
          <a:p>
            <a:r>
              <a:rPr lang="en-US" dirty="0">
                <a:solidFill>
                  <a:srgbClr val="FBEEDC"/>
                </a:solidFill>
              </a:rPr>
              <a:t>}</a:t>
            </a:r>
          </a:p>
          <a:p>
            <a:r>
              <a:rPr lang="en-US" dirty="0">
                <a:solidFill>
                  <a:srgbClr val="FBEEDC"/>
                </a:solidFill>
              </a:rPr>
              <a:t>console.log(sum</a:t>
            </a:r>
            <a:r>
              <a:rPr lang="en-US" dirty="0" smtClean="0">
                <a:solidFill>
                  <a:srgbClr val="FBEEDC"/>
                </a:solidFill>
              </a:rPr>
              <a:t>);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// logs: 3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6475412" y="5386489"/>
            <a:ext cx="4648200" cy="938111"/>
          </a:xfrm>
          <a:prstGeom prst="wedgeRoundRectCallout">
            <a:avLst>
              <a:gd name="adj1" fmla="val -63894"/>
              <a:gd name="adj2" fmla="val -20258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JavaScript </a:t>
            </a:r>
            <a:r>
              <a:rPr lang="en-GB" sz="28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doesn't have</a:t>
            </a:r>
            <a:br>
              <a:rPr lang="en-GB" sz="28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</a:br>
            <a:r>
              <a:rPr lang="en-US" sz="28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block scope like C# and Java</a:t>
            </a:r>
            <a:endParaRPr lang="en-US" sz="2800" b="1" noProof="1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95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</a:pPr>
            <a:r>
              <a:rPr lang="en-US" sz="3000" dirty="0"/>
              <a:t>The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global scope </a:t>
            </a:r>
            <a:r>
              <a:rPr lang="en-US" sz="3000" dirty="0"/>
              <a:t>is the scope of the web page</a:t>
            </a:r>
          </a:p>
          <a:p>
            <a:pPr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</a:pPr>
            <a:r>
              <a:rPr lang="en-US" sz="3000" dirty="0"/>
              <a:t>Objects belong to the global scope if:</a:t>
            </a:r>
          </a:p>
          <a:p>
            <a:pPr lvl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</a:pPr>
            <a:r>
              <a:rPr lang="en-US" sz="2800" dirty="0"/>
              <a:t>They are </a:t>
            </a:r>
            <a:r>
              <a:rPr lang="en-US" sz="2800" dirty="0" smtClean="0"/>
              <a:t>defined </a:t>
            </a: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outside of a function scope</a:t>
            </a:r>
          </a:p>
          <a:p>
            <a:pPr lvl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</a:pPr>
            <a:r>
              <a:rPr lang="en-US" sz="2800" dirty="0"/>
              <a:t>They are defined</a:t>
            </a: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without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</a:t>
            </a:r>
            <a:r>
              <a:rPr lang="bg-BG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cs typeface="Consolas" panose="020B0609020204030204" pitchFamily="49" charset="0"/>
              </a:rPr>
              <a:t>(</a:t>
            </a:r>
            <a:r>
              <a:rPr lang="en-US" sz="2800" dirty="0" smtClean="0"/>
              <a:t>fixable </a:t>
            </a:r>
            <a:r>
              <a:rPr lang="en-US" sz="2800" dirty="0"/>
              <a:t>with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'use strict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  <a:cs typeface="Consolas" panose="020B0609020204030204" pitchFamily="49" charset="0"/>
              </a:rPr>
              <a:t>)</a:t>
            </a:r>
            <a:endParaRPr lang="en-US" sz="28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</a:pPr>
            <a:endParaRPr lang="en-US" sz="2800" dirty="0">
              <a:solidFill>
                <a:schemeClr val="accent5">
                  <a:lumMod val="20000"/>
                  <a:lumOff val="8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Global Scope</a:t>
            </a:r>
            <a:endParaRPr lang="en-US" dirty="0"/>
          </a:p>
        </p:txBody>
      </p:sp>
      <p:sp>
        <p:nvSpPr>
          <p:cNvPr id="4" name="Text Placeholder 3"/>
          <p:cNvSpPr txBox="1">
            <a:spLocks/>
          </p:cNvSpPr>
          <p:nvPr/>
        </p:nvSpPr>
        <p:spPr>
          <a:xfrm>
            <a:off x="1004574" y="3496991"/>
            <a:ext cx="10176500" cy="302448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noProof="1" smtClean="0">
                <a:solidFill>
                  <a:srgbClr val="FBEEDC"/>
                </a:solidFill>
              </a:rPr>
              <a:t>function arrJoin(arr, separator) {</a:t>
            </a:r>
          </a:p>
          <a:p>
            <a:r>
              <a:rPr lang="en-US" noProof="1" smtClean="0">
                <a:solidFill>
                  <a:srgbClr val="FBEEDC"/>
                </a:solidFill>
              </a:rPr>
              <a:t>  separator = separator || "";</a:t>
            </a:r>
          </a:p>
          <a:p>
            <a:r>
              <a:rPr lang="en-US" noProof="1" smtClean="0">
                <a:solidFill>
                  <a:srgbClr val="FBEEDC"/>
                </a:solidFill>
              </a:rPr>
              <a:t>  arr = arr || [];</a:t>
            </a:r>
          </a:p>
          <a:p>
            <a:r>
              <a:rPr lang="en-US" noProof="1" smtClean="0">
                <a:solidFill>
                  <a:srgbClr val="FBEEDC"/>
                </a:solidFill>
              </a:rPr>
              <a:t>  arrString = "";</a:t>
            </a:r>
          </a:p>
          <a:p>
            <a:r>
              <a:rPr lang="en-US" noProof="1" smtClean="0">
                <a:solidFill>
                  <a:srgbClr val="FBEEDC"/>
                </a:solidFill>
              </a:rPr>
              <a:t>  for (var i = 0; i &lt; arr.length; i += 1) {</a:t>
            </a:r>
          </a:p>
          <a:p>
            <a:r>
              <a:rPr lang="en-US" noProof="1" smtClean="0">
                <a:solidFill>
                  <a:srgbClr val="FBEEDC"/>
                </a:solidFill>
              </a:rPr>
              <a:t>    arrString += arr[i];</a:t>
            </a:r>
          </a:p>
          <a:p>
            <a:r>
              <a:rPr lang="en-US" noProof="1" smtClean="0">
                <a:solidFill>
                  <a:srgbClr val="FBEEDC"/>
                </a:solidFill>
              </a:rPr>
              <a:t>    if (i &lt; arr.length - 1) arrString += separator;</a:t>
            </a:r>
          </a:p>
          <a:p>
            <a:pPr>
              <a:lnSpc>
                <a:spcPct val="75000"/>
              </a:lnSpc>
            </a:pPr>
            <a:r>
              <a:rPr lang="en-US" noProof="1" smtClean="0">
                <a:solidFill>
                  <a:srgbClr val="FBEEDC"/>
                </a:solidFill>
              </a:rPr>
              <a:t>  }</a:t>
            </a:r>
          </a:p>
          <a:p>
            <a:r>
              <a:rPr lang="en-US" noProof="1" smtClean="0">
                <a:solidFill>
                  <a:srgbClr val="FBEEDC"/>
                </a:solidFill>
              </a:rPr>
              <a:t>  return arrString;</a:t>
            </a:r>
          </a:p>
          <a:p>
            <a:pPr>
              <a:lnSpc>
                <a:spcPct val="75000"/>
              </a:lnSpc>
            </a:pPr>
            <a:r>
              <a:rPr lang="en-US" noProof="1" smtClean="0">
                <a:solidFill>
                  <a:srgbClr val="FBEEDC"/>
                </a:solidFill>
              </a:rPr>
              <a:t>}</a:t>
            </a:r>
            <a:endParaRPr lang="en-US" noProof="1">
              <a:solidFill>
                <a:srgbClr val="FBEEDC"/>
              </a:solidFill>
            </a:endParaRPr>
          </a:p>
        </p:txBody>
      </p:sp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6883697" y="3429000"/>
            <a:ext cx="4544715" cy="1110959"/>
          </a:xfrm>
          <a:prstGeom prst="wedgeRoundRectCallout">
            <a:avLst>
              <a:gd name="adj1" fmla="val -66691"/>
              <a:gd name="adj2" fmla="val 26386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arr</a:t>
            </a:r>
            <a:r>
              <a:rPr lang="en-US" sz="26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,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separator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6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and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6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belong to the scope of </a:t>
            </a:r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printArr(…)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5499212" y="5757956"/>
            <a:ext cx="4633800" cy="871444"/>
          </a:xfrm>
          <a:prstGeom prst="wedgeRoundRectCallout">
            <a:avLst>
              <a:gd name="adj1" fmla="val -77437"/>
              <a:gd name="adj2" fmla="val -15500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arrString</a:t>
            </a:r>
            <a:r>
              <a:rPr lang="en-US" sz="26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and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arrJoin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6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belong to the global scope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9577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global scope </a:t>
            </a:r>
            <a:r>
              <a:rPr lang="en-US" dirty="0" smtClean="0"/>
              <a:t>is one of the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very worst parts of JavaScript</a:t>
            </a:r>
          </a:p>
          <a:p>
            <a:pPr lvl="1"/>
            <a:r>
              <a:rPr lang="en-US" dirty="0" smtClean="0"/>
              <a:t>Every object pollutes the global scope, making itself more visible</a:t>
            </a:r>
          </a:p>
          <a:p>
            <a:pPr lvl="2"/>
            <a:r>
              <a:rPr lang="en-US" dirty="0" smtClean="0"/>
              <a:t>Increases the potential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coupling</a:t>
            </a:r>
          </a:p>
          <a:p>
            <a:pPr lvl="1"/>
            <a:r>
              <a:rPr lang="en-US" dirty="0" smtClean="0"/>
              <a:t>If two objects with the same identifier appear</a:t>
            </a:r>
          </a:p>
          <a:p>
            <a:pPr lvl="2"/>
            <a:r>
              <a:rPr lang="en-US" dirty="0" smtClean="0"/>
              <a:t>The first one will be overridden</a:t>
            </a:r>
          </a:p>
          <a:p>
            <a:pPr lvl="1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Global Scope – Don't Use It!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46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5412" y="4114800"/>
            <a:ext cx="2562000" cy="213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099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Global Scope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6146" name="Picture 2" descr="http://t0.gstatic.com/images?q=tbn:ANd9GcTELbFPD7zdhfDbnuf7OtppoIsuR5lTJKiZB3Zi1wcyb6Q5UL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4472" y="1550987"/>
            <a:ext cx="6659880" cy="2935866"/>
          </a:xfrm>
          <a:prstGeom prst="roundRect">
            <a:avLst>
              <a:gd name="adj" fmla="val 3430"/>
            </a:avLst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6953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JavaScript does not have a block scope like other programming languages (C#, Java, C++)</a:t>
            </a:r>
          </a:p>
          <a:p>
            <a:pPr lvl="1">
              <a:lnSpc>
                <a:spcPct val="100000"/>
              </a:lnSpc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dirty="0" smtClean="0"/>
              <a:t> and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r>
              <a:rPr lang="en-US" dirty="0" smtClean="0"/>
              <a:t> does not create a scope!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Yet, JavaScript has a function scope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Function expressions</a:t>
            </a:r>
            <a:r>
              <a:rPr lang="en-US" dirty="0" smtClean="0"/>
              <a:t> and function declarations create scope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 Scope</a:t>
            </a:r>
            <a:endParaRPr lang="en-US" dirty="0"/>
          </a:p>
        </p:txBody>
      </p:sp>
      <p:sp>
        <p:nvSpPr>
          <p:cNvPr id="6" name="Text Placeholder 3"/>
          <p:cNvSpPr txBox="1">
            <a:spLocks/>
          </p:cNvSpPr>
          <p:nvPr/>
        </p:nvSpPr>
        <p:spPr>
          <a:xfrm>
            <a:off x="1141411" y="3962400"/>
            <a:ext cx="9906002" cy="64633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sz="1800" noProof="1" smtClean="0">
                <a:solidFill>
                  <a:srgbClr val="FBEEDC"/>
                </a:solidFill>
              </a:rPr>
              <a:t>if (true) { var result = 5; }</a:t>
            </a:r>
          </a:p>
          <a:p>
            <a:r>
              <a:rPr lang="en-US" sz="1800" noProof="1" smtClean="0">
                <a:solidFill>
                  <a:srgbClr val="FBEEDC"/>
                </a:solidFill>
              </a:rPr>
              <a:t>console.log(result); </a:t>
            </a:r>
            <a:r>
              <a:rPr lang="en-US" sz="1800" noProof="1" smtClean="0">
                <a:solidFill>
                  <a:schemeClr val="tx2">
                    <a:lumMod val="75000"/>
                  </a:schemeClr>
                </a:solidFill>
              </a:rPr>
              <a:t>// logs 5</a:t>
            </a:r>
            <a:endParaRPr lang="en-US" sz="1800" noProof="1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7" name="Text Placeholder 3"/>
          <p:cNvSpPr txBox="1">
            <a:spLocks/>
          </p:cNvSpPr>
          <p:nvPr/>
        </p:nvSpPr>
        <p:spPr>
          <a:xfrm>
            <a:off x="1141411" y="4734890"/>
            <a:ext cx="9906002" cy="64633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sz="1800" noProof="1" smtClean="0">
                <a:solidFill>
                  <a:srgbClr val="FBEEDC"/>
                </a:solidFill>
              </a:rPr>
              <a:t>if(true) (function(){ var result = 5;})();</a:t>
            </a:r>
          </a:p>
          <a:p>
            <a:r>
              <a:rPr lang="en-US" sz="1800" noProof="1" smtClean="0">
                <a:solidFill>
                  <a:srgbClr val="FBEEDC"/>
                </a:solidFill>
              </a:rPr>
              <a:t>console.log(result); </a:t>
            </a:r>
            <a:r>
              <a:rPr lang="en-US" sz="1800" noProof="1" smtClean="0">
                <a:solidFill>
                  <a:schemeClr val="tx2">
                    <a:lumMod val="75000"/>
                  </a:schemeClr>
                </a:solidFill>
              </a:rPr>
              <a:t>// ReferenceError</a:t>
            </a:r>
            <a:endParaRPr lang="en-US" sz="1800" noProof="1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8" name="Text Placeholder 3"/>
          <p:cNvSpPr txBox="1">
            <a:spLocks/>
          </p:cNvSpPr>
          <p:nvPr/>
        </p:nvSpPr>
        <p:spPr>
          <a:xfrm>
            <a:off x="1141411" y="5550366"/>
            <a:ext cx="9906000" cy="92333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sz="1800" noProof="1" smtClean="0">
                <a:solidFill>
                  <a:srgbClr val="FBEEDC"/>
                </a:solidFill>
              </a:rPr>
              <a:t>function logResult(){ var result = 5; }</a:t>
            </a:r>
          </a:p>
          <a:p>
            <a:r>
              <a:rPr lang="en-US" sz="1800" noProof="1" smtClean="0">
                <a:solidFill>
                  <a:srgbClr val="FBEEDC"/>
                </a:solidFill>
              </a:rPr>
              <a:t>if(true) logResult();</a:t>
            </a:r>
          </a:p>
          <a:p>
            <a:r>
              <a:rPr lang="en-US" sz="1800" noProof="1" smtClean="0">
                <a:solidFill>
                  <a:srgbClr val="FBEEDC"/>
                </a:solidFill>
              </a:rPr>
              <a:t>console.log(result); </a:t>
            </a:r>
            <a:r>
              <a:rPr lang="en-US" sz="1800" noProof="1" smtClean="0">
                <a:solidFill>
                  <a:schemeClr val="tx2">
                    <a:lumMod val="75000"/>
                  </a:schemeClr>
                </a:solidFill>
              </a:rPr>
              <a:t>// ReferenceError</a:t>
            </a:r>
            <a:endParaRPr lang="en-US" sz="1800" noProof="1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0036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 Scope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7170" name="Picture 2" descr="http://upload.wikimedia.org/wikipedia/commons/thumb/3/3b/Function_machine2.svg/220px-Function_machine2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9812" y="1295400"/>
            <a:ext cx="4671272" cy="3408148"/>
          </a:xfrm>
          <a:prstGeom prst="roundRect">
            <a:avLst>
              <a:gd name="adj" fmla="val 3456"/>
            </a:avLst>
          </a:prstGeom>
          <a:solidFill>
            <a:srgbClr val="F8F8F8"/>
          </a:solidFill>
        </p:spPr>
      </p:pic>
    </p:spTree>
    <p:extLst>
      <p:ext uri="{BB962C8B-B14F-4D97-AF65-F5344CB8AC3E}">
        <p14:creationId xmlns:p14="http://schemas.microsoft.com/office/powerpoint/2010/main" val="3541163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function</a:t>
            </a:r>
            <a:r>
              <a:rPr lang="en-US" dirty="0" smtClean="0"/>
              <a:t> is a small named snippet of code </a:t>
            </a:r>
          </a:p>
          <a:p>
            <a:pPr lvl="1"/>
            <a:r>
              <a:rPr lang="en-US" dirty="0" smtClean="0"/>
              <a:t>Can be invoked using their identifier (name)</a:t>
            </a:r>
          </a:p>
          <a:p>
            <a:pPr lvl="1"/>
            <a:r>
              <a:rPr lang="en-US" dirty="0" smtClean="0"/>
              <a:t>Functions can take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parameters</a:t>
            </a:r>
            <a:r>
              <a:rPr lang="en-US" dirty="0" smtClean="0"/>
              <a:t> of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any type</a:t>
            </a:r>
          </a:p>
          <a:p>
            <a:pPr lvl="1"/>
            <a:r>
              <a:rPr lang="en-US" dirty="0"/>
              <a:t>Function can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return a result </a:t>
            </a:r>
            <a:r>
              <a:rPr lang="en-US" dirty="0"/>
              <a:t>of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any type</a:t>
            </a:r>
          </a:p>
          <a:p>
            <a:pPr lvl="2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undefined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is returned </a:t>
            </a:r>
            <a:r>
              <a:rPr lang="en-US" dirty="0" smtClean="0"/>
              <a:t>if there is </a:t>
            </a:r>
            <a:r>
              <a:rPr lang="en-US" dirty="0"/>
              <a:t>no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return</a:t>
            </a:r>
            <a:r>
              <a:rPr lang="en-US" dirty="0" smtClean="0"/>
              <a:t> statement</a:t>
            </a:r>
            <a:endParaRPr lang="en-US" dirty="0" smtClean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r>
              <a:rPr lang="en-US" dirty="0" smtClean="0"/>
              <a:t>Each function is given two special objects: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contains information about the </a:t>
            </a:r>
            <a:r>
              <a:rPr lang="en-US" dirty="0" smtClean="0"/>
              <a:t>context</a:t>
            </a:r>
          </a:p>
          <a:p>
            <a:pPr lvl="2"/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The context is depending</a:t>
            </a:r>
            <a:r>
              <a:rPr lang="en-US" sz="2000" b="1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on</a:t>
            </a:r>
            <a:r>
              <a:rPr lang="en-US" sz="2000" b="1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the</a:t>
            </a:r>
            <a:r>
              <a:rPr lang="en-US" sz="2000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way</a:t>
            </a:r>
            <a:r>
              <a:rPr lang="en-US" sz="2000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the</a:t>
            </a:r>
            <a:r>
              <a:rPr lang="en-US" sz="2000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function</a:t>
            </a:r>
            <a:r>
              <a:rPr lang="en-US" sz="2000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is</a:t>
            </a:r>
            <a:r>
              <a:rPr lang="en-US" sz="2000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invoked!</a:t>
            </a:r>
            <a:endParaRPr lang="en-US" b="1" dirty="0" smtClean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arguments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contains all passed arguments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 in JavaScript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8463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446212" y="5351600"/>
            <a:ext cx="8938472" cy="820600"/>
          </a:xfrm>
        </p:spPr>
        <p:txBody>
          <a:bodyPr/>
          <a:lstStyle/>
          <a:p>
            <a:r>
              <a:rPr lang="en-US" dirty="0" smtClean="0"/>
              <a:t>Nested Functions</a:t>
            </a:r>
            <a:endParaRPr lang="en-US" dirty="0"/>
          </a:p>
        </p:txBody>
      </p:sp>
      <p:pic>
        <p:nvPicPr>
          <p:cNvPr id="8194" name="Picture 2" descr="http://upload.wikimedia.org/wikipedia/commons/thumb/d/d2/Russian-Matroshka_no_bg.jpg/200px-Russian-Matroshka_no_bg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1012" y="1734023"/>
            <a:ext cx="3791904" cy="3033526"/>
          </a:xfrm>
          <a:prstGeom prst="roundRect">
            <a:avLst>
              <a:gd name="adj" fmla="val 4748"/>
            </a:avLst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http://nhsdesigns.com/images/headstarthtml/html12b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5412" y="1734023"/>
            <a:ext cx="3262302" cy="3038602"/>
          </a:xfrm>
          <a:prstGeom prst="roundRect">
            <a:avLst>
              <a:gd name="adj" fmla="val 4748"/>
            </a:avLst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3035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Functions in JavaScript can be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nested</a:t>
            </a:r>
          </a:p>
          <a:p>
            <a:pPr lvl="1"/>
            <a:r>
              <a:rPr lang="en-US" dirty="0" smtClean="0"/>
              <a:t>It's all about scope!</a:t>
            </a:r>
          </a:p>
          <a:p>
            <a:pPr lvl="1"/>
            <a:r>
              <a:rPr lang="en-US" dirty="0" smtClean="0"/>
              <a:t>No limitation of the level of nesting</a:t>
            </a:r>
          </a:p>
          <a:p>
            <a:pPr lvl="1"/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Objects</a:t>
            </a:r>
            <a:r>
              <a:rPr lang="en-US" dirty="0"/>
              <a:t> can access 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scope they are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in (a</a:t>
            </a:r>
            <a:r>
              <a:rPr lang="en-US" dirty="0" smtClean="0"/>
              <a:t>lso </a:t>
            </a:r>
            <a:r>
              <a:rPr lang="en-US" dirty="0"/>
              <a:t>called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closure</a:t>
            </a:r>
            <a:r>
              <a:rPr lang="en-US" dirty="0" smtClean="0"/>
              <a:t>)</a:t>
            </a:r>
          </a:p>
          <a:p>
            <a:pPr lvl="1"/>
            <a:r>
              <a:rPr lang="en-US" dirty="0"/>
              <a:t>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inner scope</a:t>
            </a:r>
            <a:r>
              <a:rPr lang="en-US" dirty="0" smtClean="0"/>
              <a:t> </a:t>
            </a:r>
            <a:r>
              <a:rPr lang="en-US" dirty="0"/>
              <a:t>can access everything above </a:t>
            </a:r>
            <a:r>
              <a:rPr lang="en-US" dirty="0" smtClean="0"/>
              <a:t>it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Nested Functions</a:t>
            </a:r>
            <a:endParaRPr lang="en-US" dirty="0"/>
          </a:p>
        </p:txBody>
      </p:sp>
      <p:sp>
        <p:nvSpPr>
          <p:cNvPr id="8" name="Text Placeholder 3"/>
          <p:cNvSpPr txBox="1">
            <a:spLocks/>
          </p:cNvSpPr>
          <p:nvPr/>
        </p:nvSpPr>
        <p:spPr>
          <a:xfrm>
            <a:off x="1520824" y="4218296"/>
            <a:ext cx="9144000" cy="224676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noProof="1" smtClean="0">
                <a:solidFill>
                  <a:srgbClr val="FBEEDC"/>
                </a:solidFill>
              </a:rPr>
              <a:t>﻿function compare(str1, str2, caseSensitive) {</a:t>
            </a:r>
          </a:p>
          <a:p>
            <a:r>
              <a:rPr lang="en-US" noProof="1" smtClean="0">
                <a:solidFill>
                  <a:srgbClr val="FBEEDC"/>
                </a:solidFill>
              </a:rPr>
              <a:t>  if (caseSensitive) { return compareCaseSensitive(str1,str2); }</a:t>
            </a:r>
          </a:p>
          <a:p>
            <a:r>
              <a:rPr lang="en-US" noProof="1" smtClean="0">
                <a:solidFill>
                  <a:srgbClr val="FBEEDC"/>
                </a:solidFill>
              </a:rPr>
              <a:t>  else { return compareCaseInsesitive(str1, str2); }</a:t>
            </a:r>
          </a:p>
          <a:p>
            <a:r>
              <a:rPr lang="en-US" noProof="1" smtClean="0">
                <a:solidFill>
                  <a:srgbClr val="FBEEDC"/>
                </a:solidFill>
              </a:rPr>
              <a:t>  </a:t>
            </a:r>
          </a:p>
          <a:p>
            <a:r>
              <a:rPr lang="en-US" noProof="1" smtClean="0">
                <a:solidFill>
                  <a:srgbClr val="FBEEDC"/>
                </a:solidFill>
              </a:rPr>
              <a:t>  function compareCaseSensitive(str1, str2) { … };</a:t>
            </a:r>
          </a:p>
          <a:p>
            <a:r>
              <a:rPr lang="en-US" noProof="1" smtClean="0">
                <a:solidFill>
                  <a:srgbClr val="FBEEDC"/>
                </a:solidFill>
              </a:rPr>
              <a:t>  function compareCaseInsesitive(str1, str2) { … };</a:t>
            </a:r>
          </a:p>
          <a:p>
            <a:r>
              <a:rPr lang="en-US" noProof="1" smtClean="0">
                <a:solidFill>
                  <a:srgbClr val="FBEEDC"/>
                </a:solidFill>
              </a:rPr>
              <a:t>}</a:t>
            </a:r>
            <a:endParaRPr lang="en-US" noProof="1">
              <a:solidFill>
                <a:srgbClr val="FBEEDC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1058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Objects can access the scope they are in</a:t>
            </a:r>
          </a:p>
          <a:p>
            <a:pPr lvl="1">
              <a:lnSpc>
                <a:spcPct val="100000"/>
              </a:lnSpc>
            </a:pP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outer()</a:t>
            </a:r>
            <a:r>
              <a:rPr lang="en-US" sz="2800" dirty="0"/>
              <a:t> can access the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global scope</a:t>
            </a:r>
          </a:p>
          <a:p>
            <a:pPr lvl="1">
              <a:lnSpc>
                <a:spcPct val="100000"/>
              </a:lnSpc>
            </a:pP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inner1()</a:t>
            </a:r>
            <a:r>
              <a:rPr lang="en-US" sz="2800" dirty="0"/>
              <a:t> can access the scope of 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outer()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</a:p>
          <a:p>
            <a:pPr lvl="2">
              <a:lnSpc>
                <a:spcPct val="100000"/>
              </a:lnSpc>
            </a:pPr>
            <a:r>
              <a:rPr lang="en-US" sz="2600" dirty="0" smtClean="0"/>
              <a:t>And through </a:t>
            </a:r>
            <a:r>
              <a:rPr lang="en-US" sz="26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outer()</a:t>
            </a:r>
            <a:r>
              <a:rPr lang="en-US" sz="2600" b="1" dirty="0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sz="2600" dirty="0" smtClean="0"/>
              <a:t>– can access the </a:t>
            </a:r>
            <a:r>
              <a:rPr lang="en-US" sz="2600" dirty="0" smtClean="0">
                <a:solidFill>
                  <a:schemeClr val="tx2">
                    <a:lumMod val="75000"/>
                  </a:schemeClr>
                </a:solidFill>
              </a:rPr>
              <a:t>global scope </a:t>
            </a:r>
            <a:r>
              <a:rPr lang="en-US" sz="2600" dirty="0" smtClean="0"/>
              <a:t>and etc…</a:t>
            </a:r>
            <a:br>
              <a:rPr lang="en-US" sz="2600" dirty="0" smtClean="0"/>
            </a:br>
            <a:r>
              <a:rPr lang="en-US" sz="2600" dirty="0" smtClean="0"/>
              <a:t/>
            </a:r>
            <a:br>
              <a:rPr lang="en-US" sz="2600" dirty="0" smtClean="0"/>
            </a:br>
            <a:r>
              <a:rPr lang="en-US" sz="2600" dirty="0" smtClean="0"/>
              <a:t/>
            </a:r>
            <a:br>
              <a:rPr lang="en-US" sz="2600" dirty="0" smtClean="0"/>
            </a:br>
            <a:r>
              <a:rPr lang="en-US" sz="2600" dirty="0" smtClean="0"/>
              <a:t/>
            </a:r>
            <a:br>
              <a:rPr lang="en-US" sz="2600" dirty="0" smtClean="0"/>
            </a:br>
            <a:r>
              <a:rPr lang="en-US" sz="2600" dirty="0" smtClean="0"/>
              <a:t/>
            </a:r>
            <a:br>
              <a:rPr lang="en-US" sz="2600" dirty="0" smtClean="0"/>
            </a:br>
            <a:r>
              <a:rPr lang="en-US" sz="2600" dirty="0" smtClean="0"/>
              <a:t/>
            </a:r>
            <a:br>
              <a:rPr lang="en-US" sz="2600" dirty="0" smtClean="0"/>
            </a:br>
            <a:r>
              <a:rPr lang="en-US" sz="2600" dirty="0" smtClean="0"/>
              <a:t/>
            </a:r>
            <a:br>
              <a:rPr lang="en-US" sz="2600" dirty="0" smtClean="0"/>
            </a:br>
            <a:r>
              <a:rPr lang="en-US" sz="2600" dirty="0" smtClean="0"/>
              <a:t/>
            </a:r>
            <a:br>
              <a:rPr lang="en-US" sz="2600" dirty="0" smtClean="0"/>
            </a:br>
            <a:r>
              <a:rPr lang="en-US" sz="2600" dirty="0" smtClean="0"/>
              <a:t/>
            </a:r>
            <a:br>
              <a:rPr lang="en-US" sz="2600" dirty="0" smtClean="0"/>
            </a:br>
            <a:endParaRPr lang="en-US" sz="2600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Nested Functions: Example</a:t>
            </a:r>
            <a:endParaRPr lang="en-US" dirty="0"/>
          </a:p>
        </p:txBody>
      </p:sp>
      <p:sp>
        <p:nvSpPr>
          <p:cNvPr id="13" name="Oval 12"/>
          <p:cNvSpPr/>
          <p:nvPr/>
        </p:nvSpPr>
        <p:spPr>
          <a:xfrm>
            <a:off x="2527777" y="3009902"/>
            <a:ext cx="160971" cy="357054"/>
          </a:xfrm>
          <a:prstGeom prst="ellipse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fontAlgn="base"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endParaRPr lang="en-US" sz="1050" b="1" dirty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2786857" y="3432285"/>
            <a:ext cx="160971" cy="357054"/>
          </a:xfrm>
          <a:prstGeom prst="ellipse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fontAlgn="base"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endParaRPr lang="en-US" sz="1050" b="1" dirty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3" name="Oval 22"/>
          <p:cNvSpPr/>
          <p:nvPr/>
        </p:nvSpPr>
        <p:spPr>
          <a:xfrm>
            <a:off x="3091657" y="3745334"/>
            <a:ext cx="160971" cy="357054"/>
          </a:xfrm>
          <a:prstGeom prst="ellipse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fontAlgn="base"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endParaRPr lang="en-US" sz="1050" b="1" dirty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5" name="Oval 24"/>
          <p:cNvSpPr/>
          <p:nvPr/>
        </p:nvSpPr>
        <p:spPr>
          <a:xfrm>
            <a:off x="3091656" y="5266373"/>
            <a:ext cx="160971" cy="357054"/>
          </a:xfrm>
          <a:prstGeom prst="ellipse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fontAlgn="base"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endParaRPr lang="en-US" sz="1050" b="1" dirty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6" name="Oval 25"/>
          <p:cNvSpPr/>
          <p:nvPr/>
        </p:nvSpPr>
        <p:spPr>
          <a:xfrm>
            <a:off x="3653631" y="4337686"/>
            <a:ext cx="160971" cy="357054"/>
          </a:xfrm>
          <a:prstGeom prst="ellipse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fontAlgn="base"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endParaRPr lang="en-US" sz="1050" b="1" dirty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7" name="Oval 26"/>
          <p:cNvSpPr/>
          <p:nvPr/>
        </p:nvSpPr>
        <p:spPr>
          <a:xfrm>
            <a:off x="3381693" y="5561648"/>
            <a:ext cx="160971" cy="357054"/>
          </a:xfrm>
          <a:prstGeom prst="ellipse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fontAlgn="base"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endParaRPr lang="en-US" sz="1050" b="1" dirty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1" name="Text Placeholder 3"/>
          <p:cNvSpPr txBox="1">
            <a:spLocks/>
          </p:cNvSpPr>
          <p:nvPr/>
        </p:nvSpPr>
        <p:spPr>
          <a:xfrm>
            <a:off x="1916478" y="3366956"/>
            <a:ext cx="8352692" cy="334707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 marL="731520"/>
            <a:r>
              <a:rPr lang="en-US" sz="1800" dirty="0">
                <a:solidFill>
                  <a:srgbClr val="FBEEDC"/>
                </a:solidFill>
              </a:rPr>
              <a:t>var str = </a:t>
            </a:r>
            <a:r>
              <a:rPr lang="en-US" sz="1800" dirty="0" smtClean="0">
                <a:solidFill>
                  <a:srgbClr val="FBEEDC"/>
                </a:solidFill>
              </a:rPr>
              <a:t>"I am happy";          </a:t>
            </a:r>
            <a:r>
              <a:rPr lang="en-US" sz="1800" dirty="0" smtClean="0">
                <a:solidFill>
                  <a:schemeClr val="tx2">
                    <a:lumMod val="75000"/>
                  </a:schemeClr>
                </a:solidFill>
              </a:rPr>
              <a:t>//global scope</a:t>
            </a:r>
            <a:endParaRPr lang="en-US" sz="1800" dirty="0">
              <a:solidFill>
                <a:schemeClr val="tx2">
                  <a:lumMod val="75000"/>
                </a:schemeClr>
              </a:solidFill>
            </a:endParaRPr>
          </a:p>
          <a:p>
            <a:pPr marL="731520"/>
            <a:r>
              <a:rPr lang="en-US" sz="1800" dirty="0">
                <a:solidFill>
                  <a:srgbClr val="FBEEDC"/>
                </a:solidFill>
              </a:rPr>
              <a:t>function outer(o1, o2) {         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//</a:t>
            </a:r>
            <a:r>
              <a:rPr lang="en-US" sz="1800" dirty="0" smtClean="0">
                <a:solidFill>
                  <a:schemeClr val="tx2">
                    <a:lumMod val="75000"/>
                  </a:schemeClr>
                </a:solidFill>
              </a:rPr>
              <a:t>outer scope</a:t>
            </a:r>
            <a:endParaRPr lang="en-US" sz="1800" dirty="0">
              <a:solidFill>
                <a:schemeClr val="tx2">
                  <a:lumMod val="75000"/>
                </a:schemeClr>
              </a:solidFill>
            </a:endParaRPr>
          </a:p>
          <a:p>
            <a:pPr marL="731520"/>
            <a:r>
              <a:rPr lang="en-US" sz="1800" dirty="0">
                <a:solidFill>
                  <a:srgbClr val="FBEEDC"/>
                </a:solidFill>
              </a:rPr>
              <a:t>  function </a:t>
            </a:r>
            <a:r>
              <a:rPr lang="en-US" sz="1800" dirty="0" smtClean="0">
                <a:solidFill>
                  <a:srgbClr val="FBEEDC"/>
                </a:solidFill>
              </a:rPr>
              <a:t>inner1(i1</a:t>
            </a:r>
            <a:r>
              <a:rPr lang="en-US" sz="1800" dirty="0">
                <a:solidFill>
                  <a:srgbClr val="FBEEDC"/>
                </a:solidFill>
              </a:rPr>
              <a:t>, i2, i3) {  </a:t>
            </a:r>
            <a:r>
              <a:rPr lang="en-US" sz="1800" dirty="0" smtClean="0">
                <a:solidFill>
                  <a:schemeClr val="tx2">
                    <a:lumMod val="75000"/>
                  </a:schemeClr>
                </a:solidFill>
              </a:rPr>
              <a:t>//inner1 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scope</a:t>
            </a:r>
          </a:p>
          <a:p>
            <a:pPr marL="731520"/>
            <a:r>
              <a:rPr lang="en-US" sz="1800" dirty="0">
                <a:solidFill>
                  <a:srgbClr val="FBEEDC"/>
                </a:solidFill>
              </a:rPr>
              <a:t>    function innerMost(im1) {    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//innerMost scope</a:t>
            </a:r>
          </a:p>
          <a:p>
            <a:pPr marL="731520"/>
            <a:r>
              <a:rPr lang="en-US" sz="1800" dirty="0">
                <a:solidFill>
                  <a:srgbClr val="FBEEDC"/>
                </a:solidFill>
              </a:rPr>
              <a:t>      …</a:t>
            </a:r>
          </a:p>
          <a:p>
            <a:pPr marL="731520"/>
            <a:r>
              <a:rPr lang="en-US" sz="1800" dirty="0">
                <a:solidFill>
                  <a:srgbClr val="FBEEDC"/>
                </a:solidFill>
              </a:rPr>
              <a:t>    }                            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//end of </a:t>
            </a:r>
            <a:r>
              <a:rPr lang="en-US" sz="1800" dirty="0" smtClean="0">
                <a:solidFill>
                  <a:schemeClr val="tx2">
                    <a:lumMod val="75000"/>
                  </a:schemeClr>
                </a:solidFill>
              </a:rPr>
              <a:t>innermost scope</a:t>
            </a:r>
            <a:endParaRPr lang="en-US" sz="1800" dirty="0">
              <a:solidFill>
                <a:schemeClr val="tx2">
                  <a:lumMod val="75000"/>
                </a:schemeClr>
              </a:solidFill>
            </a:endParaRPr>
          </a:p>
          <a:p>
            <a:pPr marL="731520"/>
            <a:r>
              <a:rPr lang="en-US" sz="1800" dirty="0">
                <a:solidFill>
                  <a:srgbClr val="FBEEDC"/>
                </a:solidFill>
              </a:rPr>
              <a:t>  }                              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//end of </a:t>
            </a:r>
            <a:r>
              <a:rPr lang="en-US" sz="1800" dirty="0" smtClean="0">
                <a:solidFill>
                  <a:schemeClr val="tx2">
                    <a:lumMod val="75000"/>
                  </a:schemeClr>
                </a:solidFill>
              </a:rPr>
              <a:t>inner1 scope</a:t>
            </a:r>
            <a:endParaRPr lang="en-US" sz="1800" dirty="0">
              <a:solidFill>
                <a:schemeClr val="tx2">
                  <a:lumMod val="75000"/>
                </a:schemeClr>
              </a:solidFill>
            </a:endParaRPr>
          </a:p>
          <a:p>
            <a:pPr marL="731520"/>
            <a:r>
              <a:rPr lang="en-US" sz="1800" dirty="0">
                <a:solidFill>
                  <a:srgbClr val="FBEEDC"/>
                </a:solidFill>
              </a:rPr>
              <a:t>  function inner2(i1, i2, i3) {  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//</a:t>
            </a:r>
            <a:r>
              <a:rPr lang="en-US" sz="1800" dirty="0" smtClean="0">
                <a:solidFill>
                  <a:schemeClr val="tx2">
                    <a:lumMod val="75000"/>
                  </a:schemeClr>
                </a:solidFill>
              </a:rPr>
              <a:t>inner2 scope</a:t>
            </a:r>
            <a:endParaRPr lang="en-US" sz="1800" dirty="0">
              <a:solidFill>
                <a:schemeClr val="tx2">
                  <a:lumMod val="75000"/>
                </a:schemeClr>
              </a:solidFill>
            </a:endParaRPr>
          </a:p>
          <a:p>
            <a:pPr marL="731520">
              <a:lnSpc>
                <a:spcPct val="75000"/>
              </a:lnSpc>
            </a:pPr>
            <a:r>
              <a:rPr lang="en-US" sz="1800" dirty="0">
                <a:solidFill>
                  <a:srgbClr val="FBEEDC"/>
                </a:solidFill>
              </a:rPr>
              <a:t>    …                           </a:t>
            </a:r>
          </a:p>
          <a:p>
            <a:pPr marL="731520"/>
            <a:r>
              <a:rPr lang="en-US" sz="1800" dirty="0">
                <a:solidFill>
                  <a:srgbClr val="FBEEDC"/>
                </a:solidFill>
              </a:rPr>
              <a:t>  }                              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//end of </a:t>
            </a:r>
            <a:r>
              <a:rPr lang="en-US" sz="1800" dirty="0" smtClean="0">
                <a:solidFill>
                  <a:schemeClr val="tx2">
                    <a:lumMod val="75000"/>
                  </a:schemeClr>
                </a:solidFill>
              </a:rPr>
              <a:t>inner2 scope</a:t>
            </a:r>
            <a:endParaRPr lang="en-US" sz="1800" dirty="0">
              <a:solidFill>
                <a:schemeClr val="tx2">
                  <a:lumMod val="75000"/>
                </a:schemeClr>
              </a:solidFill>
            </a:endParaRPr>
          </a:p>
          <a:p>
            <a:pPr marL="731520"/>
            <a:r>
              <a:rPr lang="en-US" sz="1800" dirty="0">
                <a:solidFill>
                  <a:srgbClr val="FBEEDC"/>
                </a:solidFill>
              </a:rPr>
              <a:t>}                                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//end of </a:t>
            </a:r>
            <a:r>
              <a:rPr lang="en-US" sz="1800" dirty="0" smtClean="0">
                <a:solidFill>
                  <a:schemeClr val="tx2">
                    <a:lumMod val="75000"/>
                  </a:schemeClr>
                </a:solidFill>
              </a:rPr>
              <a:t>outer scope</a:t>
            </a:r>
            <a:endParaRPr lang="en-US" sz="1800" dirty="0">
              <a:solidFill>
                <a:schemeClr val="tx2">
                  <a:lumMod val="75000"/>
                </a:schemeClr>
              </a:solidFill>
            </a:endParaRPr>
          </a:p>
          <a:p>
            <a:pPr marL="731520"/>
            <a:r>
              <a:rPr lang="en-US" sz="1800" dirty="0" smtClean="0">
                <a:solidFill>
                  <a:srgbClr val="FBEEDC"/>
                </a:solidFill>
              </a:rPr>
              <a:t>var number = 1;                  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//</a:t>
            </a:r>
            <a:r>
              <a:rPr lang="en-US" sz="1800" dirty="0" smtClean="0">
                <a:solidFill>
                  <a:schemeClr val="tx2">
                    <a:lumMod val="75000"/>
                  </a:schemeClr>
                </a:solidFill>
              </a:rPr>
              <a:t>global scope</a:t>
            </a:r>
          </a:p>
        </p:txBody>
      </p:sp>
      <p:sp>
        <p:nvSpPr>
          <p:cNvPr id="28" name="Bent Arrow 27"/>
          <p:cNvSpPr/>
          <p:nvPr/>
        </p:nvSpPr>
        <p:spPr>
          <a:xfrm rot="16200000">
            <a:off x="2797003" y="3926152"/>
            <a:ext cx="158305" cy="178596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>
              <a:solidFill>
                <a:schemeClr val="tx1"/>
              </a:solidFill>
            </a:endParaRPr>
          </a:p>
        </p:txBody>
      </p:sp>
      <p:sp>
        <p:nvSpPr>
          <p:cNvPr id="30" name="Bent Arrow 29"/>
          <p:cNvSpPr/>
          <p:nvPr/>
        </p:nvSpPr>
        <p:spPr>
          <a:xfrm rot="16200000">
            <a:off x="2537923" y="3688695"/>
            <a:ext cx="158305" cy="178596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>
              <a:solidFill>
                <a:schemeClr val="tx1"/>
              </a:solidFill>
            </a:endParaRPr>
          </a:p>
        </p:txBody>
      </p:sp>
      <p:sp>
        <p:nvSpPr>
          <p:cNvPr id="33" name="Bent Arrow 32"/>
          <p:cNvSpPr/>
          <p:nvPr/>
        </p:nvSpPr>
        <p:spPr>
          <a:xfrm rot="16200000">
            <a:off x="2002634" y="4622413"/>
            <a:ext cx="1550103" cy="177870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>
              <a:solidFill>
                <a:schemeClr val="tx1"/>
              </a:solidFill>
            </a:endParaRPr>
          </a:p>
        </p:txBody>
      </p:sp>
      <p:sp>
        <p:nvSpPr>
          <p:cNvPr id="34" name="Bent Arrow 33"/>
          <p:cNvSpPr/>
          <p:nvPr/>
        </p:nvSpPr>
        <p:spPr>
          <a:xfrm rot="16200000">
            <a:off x="2975600" y="4248387"/>
            <a:ext cx="158305" cy="178596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>
              <a:solidFill>
                <a:schemeClr val="tx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2593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about objects with the same name?</a:t>
            </a:r>
          </a:p>
          <a:p>
            <a:pPr lvl="1"/>
            <a:r>
              <a:rPr lang="en-US" dirty="0" smtClean="0"/>
              <a:t>If in the same scope </a:t>
            </a:r>
            <a:r>
              <a:rPr lang="en-US" dirty="0">
                <a:effectLst/>
              </a:rPr>
              <a:t>–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the bottommost object</a:t>
            </a:r>
            <a:endParaRPr lang="en-US" dirty="0" smtClean="0"/>
          </a:p>
          <a:p>
            <a:pPr lvl="1"/>
            <a:r>
              <a:rPr lang="en-US" dirty="0" smtClean="0"/>
              <a:t>If not in the same scope – the object in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the innermost</a:t>
            </a:r>
            <a:r>
              <a:rPr lang="en-US" dirty="0" smtClean="0"/>
              <a:t> scope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Nested Functions and Scope</a:t>
            </a:r>
            <a:endParaRPr lang="en-US" dirty="0"/>
          </a:p>
        </p:txBody>
      </p:sp>
      <p:sp>
        <p:nvSpPr>
          <p:cNvPr id="6" name="Text Placeholder 3"/>
          <p:cNvSpPr txBox="1">
            <a:spLocks/>
          </p:cNvSpPr>
          <p:nvPr/>
        </p:nvSpPr>
        <p:spPr>
          <a:xfrm>
            <a:off x="985836" y="3276600"/>
            <a:ext cx="10213976" cy="32470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spcBef>
                <a:spcPts val="600"/>
              </a:spcBef>
            </a:pPr>
            <a:r>
              <a:rPr lang="en-US" dirty="0" smtClean="0">
                <a:solidFill>
                  <a:srgbClr val="FBEEDC"/>
                </a:solidFill>
              </a:rPr>
              <a:t>function </a:t>
            </a:r>
            <a:r>
              <a:rPr lang="en-US" dirty="0">
                <a:solidFill>
                  <a:srgbClr val="FBEEDC"/>
                </a:solidFill>
              </a:rPr>
              <a:t>compare(str1, str2, c</a:t>
            </a:r>
            <a:r>
              <a:rPr lang="en-US" dirty="0" smtClean="0">
                <a:solidFill>
                  <a:srgbClr val="FBEEDC"/>
                </a:solidFill>
              </a:rPr>
              <a:t>aseSensitive</a:t>
            </a:r>
            <a:r>
              <a:rPr lang="en-US" dirty="0">
                <a:solidFill>
                  <a:srgbClr val="FBEEDC"/>
                </a:solidFill>
              </a:rPr>
              <a:t>) {</a:t>
            </a:r>
          </a:p>
          <a:p>
            <a:r>
              <a:rPr lang="en-US" dirty="0">
                <a:solidFill>
                  <a:srgbClr val="FBEEDC"/>
                </a:solidFill>
              </a:rPr>
              <a:t>  if(caseSensitive) return compareCaseSensitive(str1</a:t>
            </a:r>
            <a:r>
              <a:rPr lang="en-US" dirty="0" smtClean="0">
                <a:solidFill>
                  <a:srgbClr val="FBEEDC"/>
                </a:solidFill>
              </a:rPr>
              <a:t>, str2);</a:t>
            </a:r>
            <a:endParaRPr lang="en-US" dirty="0">
              <a:solidFill>
                <a:srgbClr val="FBEEDC"/>
              </a:solidFill>
            </a:endParaRPr>
          </a:p>
          <a:p>
            <a:r>
              <a:rPr lang="en-US" dirty="0">
                <a:solidFill>
                  <a:srgbClr val="FBEEDC"/>
                </a:solidFill>
              </a:rPr>
              <a:t>  else return compareCaseInsesitive(str1</a:t>
            </a:r>
            <a:r>
              <a:rPr lang="en-US" dirty="0" smtClean="0">
                <a:solidFill>
                  <a:srgbClr val="FBEEDC"/>
                </a:solidFill>
              </a:rPr>
              <a:t>, str2</a:t>
            </a:r>
            <a:r>
              <a:rPr lang="en-US" dirty="0">
                <a:solidFill>
                  <a:srgbClr val="FBEEDC"/>
                </a:solidFill>
              </a:rPr>
              <a:t>);   </a:t>
            </a:r>
            <a:endParaRPr lang="en-US" dirty="0" smtClean="0">
              <a:solidFill>
                <a:srgbClr val="FBEEDC"/>
              </a:solidFill>
            </a:endParaRPr>
          </a:p>
          <a:p>
            <a:endParaRPr lang="en-US" dirty="0">
              <a:solidFill>
                <a:srgbClr val="FBEEDC"/>
              </a:solidFill>
            </a:endParaRPr>
          </a:p>
          <a:p>
            <a:r>
              <a:rPr lang="en-US" dirty="0">
                <a:solidFill>
                  <a:srgbClr val="FBEEDC"/>
                </a:solidFill>
              </a:rPr>
              <a:t>  </a:t>
            </a:r>
            <a:r>
              <a:rPr lang="en-US" dirty="0" smtClean="0">
                <a:solidFill>
                  <a:srgbClr val="FBEEDC"/>
                </a:solidFill>
              </a:rPr>
              <a:t>function </a:t>
            </a:r>
            <a:r>
              <a:rPr lang="en-US" dirty="0">
                <a:solidFill>
                  <a:srgbClr val="FBEEDC"/>
                </a:solidFill>
              </a:rPr>
              <a:t>compareCaseSensitive(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str1</a:t>
            </a:r>
            <a:r>
              <a:rPr lang="en-US" dirty="0">
                <a:solidFill>
                  <a:srgbClr val="FBEEDC"/>
                </a:solidFill>
              </a:rPr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str2</a:t>
            </a:r>
            <a:r>
              <a:rPr lang="en-US" dirty="0">
                <a:solidFill>
                  <a:srgbClr val="FBEEDC"/>
                </a:solidFill>
              </a:rPr>
              <a:t>) { </a:t>
            </a:r>
          </a:p>
          <a:p>
            <a:r>
              <a:rPr lang="en-US" dirty="0">
                <a:solidFill>
                  <a:srgbClr val="FBEEDC"/>
                </a:solidFill>
              </a:rPr>
              <a:t>  </a:t>
            </a:r>
            <a:r>
              <a:rPr lang="en-US" dirty="0" smtClean="0">
                <a:solidFill>
                  <a:srgbClr val="FBEEDC"/>
                </a:solidFill>
              </a:rPr>
              <a:t> 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// </a:t>
            </a:r>
            <a:r>
              <a:rPr lang="en-US" dirty="0" smtClean="0">
                <a:solidFill>
                  <a:srgbClr val="FBEEDC"/>
                </a:solidFill>
              </a:rPr>
              <a:t>here the casing (upper / lower) of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str1 </a:t>
            </a:r>
            <a:r>
              <a:rPr lang="en-US" dirty="0">
                <a:solidFill>
                  <a:srgbClr val="FBEEDC"/>
                </a:solidFill>
              </a:rPr>
              <a:t>and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str2 </a:t>
            </a:r>
            <a:r>
              <a:rPr lang="en-US" dirty="0" smtClean="0">
                <a:solidFill>
                  <a:srgbClr val="FBEEDC"/>
                </a:solidFill>
              </a:rPr>
              <a:t>matters </a:t>
            </a:r>
            <a:endParaRPr lang="en-US" dirty="0">
              <a:solidFill>
                <a:srgbClr val="FBEEDC"/>
              </a:solidFill>
            </a:endParaRPr>
          </a:p>
          <a:p>
            <a:pPr>
              <a:lnSpc>
                <a:spcPct val="75000"/>
              </a:lnSpc>
            </a:pPr>
            <a:r>
              <a:rPr lang="en-US" dirty="0">
                <a:solidFill>
                  <a:srgbClr val="FBEEDC"/>
                </a:solidFill>
              </a:rPr>
              <a:t>  </a:t>
            </a:r>
            <a:r>
              <a:rPr lang="en-US" dirty="0" smtClean="0">
                <a:solidFill>
                  <a:srgbClr val="FBEEDC"/>
                </a:solidFill>
              </a:rPr>
              <a:t>}</a:t>
            </a:r>
            <a:endParaRPr lang="en-US" dirty="0">
              <a:solidFill>
                <a:srgbClr val="FBEEDC"/>
              </a:solidFill>
            </a:endParaRPr>
          </a:p>
          <a:p>
            <a:r>
              <a:rPr lang="en-US" dirty="0">
                <a:solidFill>
                  <a:srgbClr val="FBEEDC"/>
                </a:solidFill>
              </a:rPr>
              <a:t>  </a:t>
            </a:r>
            <a:r>
              <a:rPr lang="en-US" dirty="0" smtClean="0">
                <a:solidFill>
                  <a:srgbClr val="FBEEDC"/>
                </a:solidFill>
              </a:rPr>
              <a:t>function </a:t>
            </a:r>
            <a:r>
              <a:rPr lang="en-US" dirty="0">
                <a:solidFill>
                  <a:srgbClr val="FBEEDC"/>
                </a:solidFill>
              </a:rPr>
              <a:t>compareCaseInsesitive(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str1</a:t>
            </a:r>
            <a:r>
              <a:rPr lang="en-US" dirty="0">
                <a:solidFill>
                  <a:srgbClr val="FBEEDC"/>
                </a:solidFill>
              </a:rPr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str2</a:t>
            </a:r>
            <a:r>
              <a:rPr lang="en-US" dirty="0">
                <a:solidFill>
                  <a:srgbClr val="FBEEDC"/>
                </a:solidFill>
              </a:rPr>
              <a:t>) {</a:t>
            </a:r>
          </a:p>
          <a:p>
            <a:r>
              <a:rPr lang="en-US" dirty="0">
                <a:solidFill>
                  <a:srgbClr val="FBEEDC"/>
                </a:solidFill>
              </a:rPr>
              <a:t> </a:t>
            </a:r>
            <a:r>
              <a:rPr lang="en-US" dirty="0" smtClean="0">
                <a:solidFill>
                  <a:srgbClr val="FBEEDC"/>
                </a:solidFill>
              </a:rPr>
              <a:t>  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// </a:t>
            </a:r>
            <a:r>
              <a:rPr lang="en-US" dirty="0">
                <a:solidFill>
                  <a:srgbClr val="FBEEDC"/>
                </a:solidFill>
              </a:rPr>
              <a:t>here the casing </a:t>
            </a:r>
            <a:r>
              <a:rPr lang="en-US" dirty="0" smtClean="0">
                <a:solidFill>
                  <a:srgbClr val="FBEEDC"/>
                </a:solidFill>
              </a:rPr>
              <a:t>of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str1 </a:t>
            </a:r>
            <a:r>
              <a:rPr lang="en-US" dirty="0">
                <a:solidFill>
                  <a:srgbClr val="FBEEDC"/>
                </a:solidFill>
              </a:rPr>
              <a:t>and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str2 </a:t>
            </a:r>
            <a:r>
              <a:rPr lang="en-US" dirty="0" smtClean="0">
                <a:solidFill>
                  <a:srgbClr val="FBEEDC"/>
                </a:solidFill>
              </a:rPr>
              <a:t>does not matter</a:t>
            </a:r>
            <a:endParaRPr lang="en-US" dirty="0">
              <a:solidFill>
                <a:srgbClr val="FBEEDC"/>
              </a:solidFill>
            </a:endParaRPr>
          </a:p>
          <a:p>
            <a:pPr>
              <a:lnSpc>
                <a:spcPct val="75000"/>
              </a:lnSpc>
            </a:pPr>
            <a:r>
              <a:rPr lang="en-US" dirty="0">
                <a:solidFill>
                  <a:srgbClr val="FBEEDC"/>
                </a:solidFill>
              </a:rPr>
              <a:t>  </a:t>
            </a:r>
            <a:r>
              <a:rPr lang="en-US" dirty="0" smtClean="0">
                <a:solidFill>
                  <a:srgbClr val="FBEEDC"/>
                </a:solidFill>
              </a:rPr>
              <a:t>}</a:t>
            </a:r>
            <a:endParaRPr lang="en-US" dirty="0">
              <a:solidFill>
                <a:srgbClr val="FBEEDC"/>
              </a:solidFill>
            </a:endParaRPr>
          </a:p>
          <a:p>
            <a:pPr>
              <a:lnSpc>
                <a:spcPct val="75000"/>
              </a:lnSpc>
            </a:pPr>
            <a:r>
              <a:rPr lang="en-US" dirty="0">
                <a:solidFill>
                  <a:srgbClr val="FBEEDC"/>
                </a:solidFill>
              </a:rPr>
              <a:t>}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0728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Nested Functions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Live Demo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0448" y="1629850"/>
            <a:ext cx="3810000" cy="3027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854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50284" y="4038600"/>
            <a:ext cx="8435128" cy="1568497"/>
          </a:xfrm>
        </p:spPr>
        <p:txBody>
          <a:bodyPr/>
          <a:lstStyle/>
          <a:p>
            <a:r>
              <a:rPr lang="en-US" dirty="0" smtClean="0"/>
              <a:t>Immediately Invoked Function Expressions (IIFE)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631084" y="5777097"/>
            <a:ext cx="10873528" cy="568865"/>
          </a:xfrm>
        </p:spPr>
        <p:txBody>
          <a:bodyPr/>
          <a:lstStyle/>
          <a:p>
            <a:r>
              <a:rPr lang="en-US" sz="3200" dirty="0" smtClean="0"/>
              <a:t>Functions Invoked Immediately after They are Created</a:t>
            </a:r>
            <a:endParaRPr lang="en-US"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103" y="1219200"/>
            <a:ext cx="5430690" cy="2891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573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In JavaScript, functions expressions can be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invoked immediately</a:t>
            </a:r>
            <a:r>
              <a:rPr lang="en-US" dirty="0" smtClean="0"/>
              <a:t> after they are defined</a:t>
            </a:r>
          </a:p>
          <a:p>
            <a:pPr lvl="1"/>
            <a:r>
              <a:rPr lang="en-US" dirty="0" smtClean="0"/>
              <a:t>Can be anonymous</a:t>
            </a:r>
          </a:p>
          <a:p>
            <a:pPr lvl="1"/>
            <a:r>
              <a:rPr lang="en-US" dirty="0" smtClean="0"/>
              <a:t>Create a function scope</a:t>
            </a:r>
          </a:p>
          <a:p>
            <a:pPr lvl="1"/>
            <a:r>
              <a:rPr lang="en-US" dirty="0" smtClean="0"/>
              <a:t>Don't pollute the global scope</a:t>
            </a:r>
          </a:p>
          <a:p>
            <a:pPr lvl="1"/>
            <a:r>
              <a:rPr lang="en-US" dirty="0" smtClean="0"/>
              <a:t>Handle objects with the same identifier</a:t>
            </a:r>
          </a:p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IIFE must be always an expression</a:t>
            </a:r>
          </a:p>
          <a:p>
            <a:pPr lvl="1"/>
            <a:r>
              <a:rPr lang="en-US" dirty="0" smtClean="0"/>
              <a:t>Otherwise the browsers don't know what to do with the declaration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Immediately </a:t>
            </a:r>
            <a:r>
              <a:rPr lang="en-US" dirty="0" smtClean="0"/>
              <a:t>Invoked Function </a:t>
            </a:r>
            <a:r>
              <a:rPr lang="en-US" dirty="0"/>
              <a:t>Expressions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3870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 smtClean="0"/>
              <a:t>Valid IIFEs</a:t>
            </a:r>
          </a:p>
          <a:p>
            <a:pPr>
              <a:lnSpc>
                <a:spcPct val="110000"/>
              </a:lnSpc>
            </a:pPr>
            <a:endParaRPr lang="en-US" dirty="0"/>
          </a:p>
          <a:p>
            <a:pPr>
              <a:lnSpc>
                <a:spcPct val="110000"/>
              </a:lnSpc>
            </a:pPr>
            <a:endParaRPr lang="en-US" dirty="0" smtClean="0"/>
          </a:p>
          <a:p>
            <a:pPr>
              <a:lnSpc>
                <a:spcPct val="110000"/>
              </a:lnSpc>
            </a:pPr>
            <a:endParaRPr lang="en-US" dirty="0"/>
          </a:p>
          <a:p>
            <a:pPr marL="304747" lvl="1" indent="-304747">
              <a:lnSpc>
                <a:spcPct val="110000"/>
              </a:lnSpc>
              <a:buClr>
                <a:srgbClr val="F2B254"/>
              </a:buClr>
              <a:buSzPct val="100000"/>
            </a:pPr>
            <a:r>
              <a:rPr lang="en-US" dirty="0"/>
              <a:t>IIFEs are primary used to create function </a:t>
            </a:r>
            <a:r>
              <a:rPr lang="en-US" dirty="0" smtClean="0"/>
              <a:t>scope</a:t>
            </a:r>
          </a:p>
          <a:p>
            <a:pPr marL="304747" lvl="1" indent="-304747">
              <a:lnSpc>
                <a:spcPct val="110000"/>
              </a:lnSpc>
              <a:buClr>
                <a:srgbClr val="F2B254"/>
              </a:buClr>
              <a:buSzPct val="100000"/>
            </a:pPr>
            <a:r>
              <a:rPr lang="en-US" dirty="0" smtClean="0"/>
              <a:t>IIFE prevents naming collisions</a:t>
            </a:r>
          </a:p>
          <a:p>
            <a:pPr marL="304747" lvl="1" indent="-304747">
              <a:lnSpc>
                <a:spcPct val="110000"/>
              </a:lnSpc>
              <a:buClr>
                <a:srgbClr val="F2B254"/>
              </a:buClr>
              <a:buSzPct val="100000"/>
            </a:pPr>
            <a:r>
              <a:rPr lang="en-US" dirty="0" smtClean="0"/>
              <a:t>In </a:t>
            </a:r>
            <a:r>
              <a:rPr lang="en-US" dirty="0"/>
              <a:t>all cases the browser must be explicitly told that the thing before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dirty="0"/>
              <a:t> is an </a:t>
            </a:r>
            <a:r>
              <a:rPr lang="en-US" dirty="0" smtClean="0"/>
              <a:t>expression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Valid IIFE</a:t>
            </a:r>
            <a:endParaRPr lang="en-US" dirty="0"/>
          </a:p>
        </p:txBody>
      </p:sp>
      <p:sp>
        <p:nvSpPr>
          <p:cNvPr id="6" name="Text Placeholder 3"/>
          <p:cNvSpPr txBox="1">
            <a:spLocks/>
          </p:cNvSpPr>
          <p:nvPr/>
        </p:nvSpPr>
        <p:spPr>
          <a:xfrm>
            <a:off x="1916478" y="1823353"/>
            <a:ext cx="8352692" cy="213904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spcBef>
                <a:spcPts val="600"/>
              </a:spcBef>
            </a:pPr>
            <a:r>
              <a:rPr lang="en-US" sz="1800" dirty="0">
                <a:solidFill>
                  <a:srgbClr val="FBEEDC"/>
                </a:solidFill>
              </a:rPr>
              <a:t>var iife = function(){ console.log("invoked!"); }();</a:t>
            </a:r>
          </a:p>
          <a:p>
            <a:pPr>
              <a:spcBef>
                <a:spcPts val="600"/>
              </a:spcBef>
            </a:pPr>
            <a:r>
              <a:rPr lang="en-US" sz="1800" dirty="0">
                <a:solidFill>
                  <a:srgbClr val="FBEEDC"/>
                </a:solidFill>
              </a:rPr>
              <a:t>(function(){ console.log("invoked!"); }());</a:t>
            </a:r>
          </a:p>
          <a:p>
            <a:pPr>
              <a:spcBef>
                <a:spcPts val="600"/>
              </a:spcBef>
            </a:pPr>
            <a:r>
              <a:rPr lang="en-US" sz="1800" dirty="0">
                <a:solidFill>
                  <a:srgbClr val="FBEEDC"/>
                </a:solidFill>
              </a:rPr>
              <a:t>(function(){ console.log("invoked!"); })();</a:t>
            </a:r>
          </a:p>
          <a:p>
            <a:pPr>
              <a:spcBef>
                <a:spcPts val="600"/>
              </a:spcBef>
            </a:pPr>
            <a:r>
              <a:rPr lang="en-US" sz="1800" dirty="0">
                <a:solidFill>
                  <a:srgbClr val="FBEEDC"/>
                </a:solidFill>
              </a:rPr>
              <a:t>!function(){ console.log("</a:t>
            </a:r>
            <a:r>
              <a:rPr lang="en-US" sz="1800" dirty="0" smtClean="0">
                <a:solidFill>
                  <a:srgbClr val="FBEEDC"/>
                </a:solidFill>
              </a:rPr>
              <a:t>invoked!"); </a:t>
            </a:r>
            <a:r>
              <a:rPr lang="en-US" sz="1800" dirty="0">
                <a:solidFill>
                  <a:srgbClr val="FBEEDC"/>
                </a:solidFill>
              </a:rPr>
              <a:t>}();</a:t>
            </a:r>
          </a:p>
          <a:p>
            <a:pPr>
              <a:spcBef>
                <a:spcPts val="600"/>
              </a:spcBef>
            </a:pPr>
            <a:r>
              <a:rPr lang="en-US" sz="1800" dirty="0">
                <a:solidFill>
                  <a:srgbClr val="FBEEDC"/>
                </a:solidFill>
              </a:rPr>
              <a:t>true &amp;&amp; function(){console.log("invoked!"); }();</a:t>
            </a:r>
          </a:p>
          <a:p>
            <a:pPr>
              <a:spcBef>
                <a:spcPts val="600"/>
              </a:spcBef>
            </a:pPr>
            <a:r>
              <a:rPr lang="en-US" sz="1800" dirty="0">
                <a:solidFill>
                  <a:srgbClr val="FBEEDC"/>
                </a:solidFill>
              </a:rPr>
              <a:t>1 + function(){console.log("invoked!"); }();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7155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1684" y="4038600"/>
            <a:ext cx="8587528" cy="1568497"/>
          </a:xfrm>
        </p:spPr>
        <p:txBody>
          <a:bodyPr/>
          <a:lstStyle/>
          <a:p>
            <a:r>
              <a:rPr lang="en-US" dirty="0" smtClean="0"/>
              <a:t>Immediately Invoked Function Expressions (IIFE)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446212" y="5698441"/>
            <a:ext cx="8938472" cy="688256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103" y="1295400"/>
            <a:ext cx="5430690" cy="2891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524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361000"/>
            <a:ext cx="8938472" cy="820600"/>
          </a:xfrm>
        </p:spPr>
        <p:txBody>
          <a:bodyPr/>
          <a:lstStyle/>
          <a:p>
            <a:r>
              <a:rPr lang="en-US" dirty="0" smtClean="0"/>
              <a:t>Closures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284" y="5240901"/>
            <a:ext cx="7368328" cy="1236099"/>
          </a:xfrm>
        </p:spPr>
        <p:txBody>
          <a:bodyPr/>
          <a:lstStyle/>
          <a:p>
            <a:r>
              <a:rPr lang="en-GB" sz="3600" dirty="0" smtClean="0"/>
              <a:t>Functions </a:t>
            </a:r>
            <a:r>
              <a:rPr lang="en-GB" sz="3600" dirty="0"/>
              <a:t>that </a:t>
            </a:r>
            <a:r>
              <a:rPr lang="en-GB" sz="3600" dirty="0" smtClean="0"/>
              <a:t>Refer to Independent (Free) Variables</a:t>
            </a:r>
            <a:endParaRPr lang="en-GB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1812" y="1086133"/>
            <a:ext cx="3174135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86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Different function usages: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 in </a:t>
            </a:r>
            <a:r>
              <a:rPr lang="en-US" dirty="0" smtClean="0"/>
              <a:t>JavaScript (2)</a:t>
            </a:r>
            <a:endParaRPr lang="en-US" dirty="0"/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1519236" y="1905000"/>
            <a:ext cx="9147176" cy="28931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sz="2600" noProof="1" smtClean="0">
                <a:solidFill>
                  <a:srgbClr val="FBEEDC"/>
                </a:solidFill>
              </a:rPr>
              <a:t>function max(arr) {</a:t>
            </a:r>
          </a:p>
          <a:p>
            <a:r>
              <a:rPr lang="en-US" sz="2600" noProof="1" smtClean="0">
                <a:solidFill>
                  <a:srgbClr val="FBEEDC"/>
                </a:solidFill>
              </a:rPr>
              <a:t>  var maxValue = arr[0];</a:t>
            </a:r>
          </a:p>
          <a:p>
            <a:r>
              <a:rPr lang="en-US" sz="2600" noProof="1" smtClean="0">
                <a:solidFill>
                  <a:srgbClr val="FBEEDC"/>
                </a:solidFill>
              </a:rPr>
              <a:t>  for (var i = 1; i &lt; arr.length; i++) {</a:t>
            </a:r>
          </a:p>
          <a:p>
            <a:r>
              <a:rPr lang="en-US" sz="2600" noProof="1" smtClean="0">
                <a:solidFill>
                  <a:srgbClr val="FBEEDC"/>
                </a:solidFill>
              </a:rPr>
              <a:t>    maxValue = Math.max(maxValue, arr[i]);</a:t>
            </a:r>
          </a:p>
          <a:p>
            <a:r>
              <a:rPr lang="en-US" sz="2600" noProof="1" smtClean="0">
                <a:solidFill>
                  <a:srgbClr val="FBEEDC"/>
                </a:solidFill>
              </a:rPr>
              <a:t>  }  </a:t>
            </a:r>
          </a:p>
          <a:p>
            <a:r>
              <a:rPr lang="en-US" sz="2600" noProof="1" smtClean="0">
                <a:solidFill>
                  <a:srgbClr val="FBEEDC"/>
                </a:solidFill>
              </a:rPr>
              <a:t>  return maxValue;</a:t>
            </a:r>
          </a:p>
          <a:p>
            <a:r>
              <a:rPr lang="en-US" sz="2600" noProof="1" smtClean="0">
                <a:solidFill>
                  <a:srgbClr val="FBEEDC"/>
                </a:solidFill>
              </a:rPr>
              <a:t>}</a:t>
            </a:r>
            <a:endParaRPr lang="en-US" sz="2600" noProof="1">
              <a:solidFill>
                <a:srgbClr val="FBEEDC"/>
              </a:solidFill>
            </a:endParaRPr>
          </a:p>
        </p:txBody>
      </p:sp>
      <p:sp>
        <p:nvSpPr>
          <p:cNvPr id="6" name="Text Placeholder 3"/>
          <p:cNvSpPr txBox="1">
            <a:spLocks/>
          </p:cNvSpPr>
          <p:nvPr/>
        </p:nvSpPr>
        <p:spPr>
          <a:xfrm>
            <a:off x="1519236" y="5108138"/>
            <a:ext cx="9147176" cy="129266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sz="2600" noProof="1" smtClean="0">
                <a:solidFill>
                  <a:srgbClr val="FBEEDC"/>
                </a:solidFill>
              </a:rPr>
              <a:t>function printMsg(msg) {</a:t>
            </a:r>
          </a:p>
          <a:p>
            <a:r>
              <a:rPr lang="en-US" sz="2600" noProof="1" smtClean="0">
                <a:solidFill>
                  <a:srgbClr val="FBEEDC"/>
                </a:solidFill>
              </a:rPr>
              <a:t>  console.log(msg);</a:t>
            </a:r>
          </a:p>
          <a:p>
            <a:r>
              <a:rPr lang="en-US" sz="2600" noProof="1" smtClean="0">
                <a:solidFill>
                  <a:srgbClr val="FBEEDC"/>
                </a:solidFill>
              </a:rPr>
              <a:t>}</a:t>
            </a:r>
            <a:endParaRPr lang="en-US" sz="2600" noProof="1">
              <a:solidFill>
                <a:srgbClr val="FBEEDC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3956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Closures are a special kind of </a:t>
            </a:r>
            <a:r>
              <a:rPr lang="en-US" dirty="0"/>
              <a:t>structure</a:t>
            </a:r>
          </a:p>
          <a:p>
            <a:pPr lvl="1"/>
            <a:r>
              <a:rPr lang="en-US" dirty="0"/>
              <a:t>They combine a function and the context of this function</a:t>
            </a:r>
            <a:endParaRPr lang="en-US" dirty="0" smtClean="0"/>
          </a:p>
          <a:p>
            <a:r>
              <a:rPr lang="en-GB" dirty="0" smtClean="0"/>
              <a:t>Function </a:t>
            </a:r>
            <a:r>
              <a:rPr lang="en-GB" dirty="0"/>
              <a:t>defined in the closure </a:t>
            </a:r>
            <a:r>
              <a:rPr lang="en-GB" dirty="0" smtClean="0"/>
              <a:t>“remembers” </a:t>
            </a:r>
            <a:r>
              <a:rPr lang="en-GB" dirty="0"/>
              <a:t>the environment in which it was </a:t>
            </a:r>
            <a:r>
              <a:rPr lang="en-GB" dirty="0" smtClean="0"/>
              <a:t>created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Closures</a:t>
            </a:r>
            <a:endParaRPr lang="en-US" dirty="0"/>
          </a:p>
        </p:txBody>
      </p:sp>
      <p:sp>
        <p:nvSpPr>
          <p:cNvPr id="6" name="Text Placeholder 3"/>
          <p:cNvSpPr txBox="1">
            <a:spLocks/>
          </p:cNvSpPr>
          <p:nvPr/>
        </p:nvSpPr>
        <p:spPr>
          <a:xfrm>
            <a:off x="1676400" y="5948533"/>
            <a:ext cx="8352692" cy="64633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spcBef>
                <a:spcPts val="600"/>
              </a:spcBef>
            </a:pPr>
            <a:r>
              <a:rPr lang="en-US" sz="1800" noProof="1" smtClean="0">
                <a:solidFill>
                  <a:srgbClr val="FBEEDC"/>
                </a:solidFill>
              </a:rPr>
              <a:t>var f2 = outer("Peter");</a:t>
            </a:r>
          </a:p>
          <a:p>
            <a:r>
              <a:rPr lang="en-US" sz="1800" noProof="1" smtClean="0">
                <a:solidFill>
                  <a:srgbClr val="FBEEDC"/>
                </a:solidFill>
              </a:rPr>
              <a:t>console.log(f2("Petrov")); </a:t>
            </a:r>
            <a:r>
              <a:rPr lang="en-US" sz="1800" noProof="1" smtClean="0">
                <a:solidFill>
                  <a:schemeClr val="tx2">
                    <a:lumMod val="75000"/>
                  </a:schemeClr>
                </a:solidFill>
              </a:rPr>
              <a:t>// outputs Peter Petrov</a:t>
            </a:r>
            <a:endParaRPr lang="en-US" sz="1800" noProof="1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1" name="Text Placeholder 3"/>
          <p:cNvSpPr txBox="1">
            <a:spLocks/>
          </p:cNvSpPr>
          <p:nvPr/>
        </p:nvSpPr>
        <p:spPr>
          <a:xfrm>
            <a:off x="1676400" y="5118865"/>
            <a:ext cx="8352692" cy="64633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sz="1800" dirty="0">
                <a:solidFill>
                  <a:srgbClr val="FBEEDC"/>
                </a:solidFill>
              </a:rPr>
              <a:t>var f1 = outer(5);</a:t>
            </a:r>
          </a:p>
          <a:p>
            <a:r>
              <a:rPr lang="en-US" sz="1800" dirty="0">
                <a:solidFill>
                  <a:srgbClr val="FBEEDC"/>
                </a:solidFill>
              </a:rPr>
              <a:t>console.log(f1(7)); </a:t>
            </a:r>
            <a:r>
              <a:rPr lang="en-US" sz="1800" dirty="0" smtClean="0">
                <a:solidFill>
                  <a:schemeClr val="tx2">
                    <a:lumMod val="75000"/>
                  </a:schemeClr>
                </a:solidFill>
              </a:rPr>
              <a:t>// outputs 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5 7</a:t>
            </a:r>
          </a:p>
        </p:txBody>
      </p:sp>
      <p:sp>
        <p:nvSpPr>
          <p:cNvPr id="12" name="AutoShape 7"/>
          <p:cNvSpPr>
            <a:spLocks noChangeArrowheads="1"/>
          </p:cNvSpPr>
          <p:nvPr/>
        </p:nvSpPr>
        <p:spPr bwMode="auto">
          <a:xfrm>
            <a:off x="8208115" y="5853817"/>
            <a:ext cx="3430275" cy="835761"/>
          </a:xfrm>
          <a:prstGeom prst="wedgeRoundRectCallout">
            <a:avLst>
              <a:gd name="adj1" fmla="val -83129"/>
              <a:gd name="adj2" fmla="val -12422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In the context of f2, </a:t>
            </a:r>
            <a:r>
              <a:rPr lang="en-US" sz="2800" b="1" noProof="1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x has value "Peter"</a:t>
            </a:r>
          </a:p>
        </p:txBody>
      </p:sp>
      <p:sp>
        <p:nvSpPr>
          <p:cNvPr id="15" name="Text Placeholder 3"/>
          <p:cNvSpPr txBox="1">
            <a:spLocks/>
          </p:cNvSpPr>
          <p:nvPr/>
        </p:nvSpPr>
        <p:spPr>
          <a:xfrm>
            <a:off x="1674812" y="3182838"/>
            <a:ext cx="8352692" cy="175432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sz="1800" dirty="0">
                <a:solidFill>
                  <a:srgbClr val="FBEEDC"/>
                </a:solidFill>
              </a:rPr>
              <a:t>function </a:t>
            </a:r>
            <a:r>
              <a:rPr lang="en-US" sz="1800" dirty="0" smtClean="0">
                <a:solidFill>
                  <a:srgbClr val="FBEEDC"/>
                </a:solidFill>
              </a:rPr>
              <a:t>outer(x) {</a:t>
            </a:r>
            <a:endParaRPr lang="en-US" sz="1800" dirty="0">
              <a:solidFill>
                <a:srgbClr val="FBEEDC"/>
              </a:solidFill>
            </a:endParaRPr>
          </a:p>
          <a:p>
            <a:r>
              <a:rPr lang="en-US" sz="1800" dirty="0">
                <a:solidFill>
                  <a:srgbClr val="FBEEDC"/>
                </a:solidFill>
              </a:rPr>
              <a:t>  function 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inner</a:t>
            </a:r>
            <a:r>
              <a:rPr lang="en-US" sz="1800" dirty="0">
                <a:solidFill>
                  <a:srgbClr val="FBEEDC"/>
                </a:solidFill>
              </a:rPr>
              <a:t>(y</a:t>
            </a:r>
            <a:r>
              <a:rPr lang="en-US" sz="1800" dirty="0" smtClean="0">
                <a:solidFill>
                  <a:srgbClr val="FBEEDC"/>
                </a:solidFill>
              </a:rPr>
              <a:t>) {</a:t>
            </a:r>
            <a:endParaRPr lang="en-US" sz="1800" dirty="0">
              <a:solidFill>
                <a:srgbClr val="FBEEDC"/>
              </a:solidFill>
            </a:endParaRPr>
          </a:p>
          <a:p>
            <a:r>
              <a:rPr lang="en-US" sz="1800" dirty="0">
                <a:solidFill>
                  <a:srgbClr val="FBEEDC"/>
                </a:solidFill>
              </a:rPr>
              <a:t>    return x + " " + y;</a:t>
            </a:r>
          </a:p>
          <a:p>
            <a:r>
              <a:rPr lang="en-US" sz="1800" dirty="0">
                <a:solidFill>
                  <a:srgbClr val="FBEEDC"/>
                </a:solidFill>
              </a:rPr>
              <a:t>  }</a:t>
            </a:r>
          </a:p>
          <a:p>
            <a:r>
              <a:rPr lang="en-US" sz="1800" dirty="0">
                <a:solidFill>
                  <a:srgbClr val="FBEEDC"/>
                </a:solidFill>
              </a:rPr>
              <a:t>  return 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inner</a:t>
            </a:r>
            <a:r>
              <a:rPr lang="en-US" sz="1800" dirty="0">
                <a:solidFill>
                  <a:srgbClr val="FBEEDC"/>
                </a:solidFill>
              </a:rPr>
              <a:t>;</a:t>
            </a:r>
          </a:p>
          <a:p>
            <a:r>
              <a:rPr lang="en-US" sz="1800" dirty="0">
                <a:solidFill>
                  <a:srgbClr val="FBEEDC"/>
                </a:solidFill>
              </a:rPr>
              <a:t>}</a:t>
            </a:r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7794967" y="2924004"/>
            <a:ext cx="3843423" cy="953124"/>
          </a:xfrm>
          <a:prstGeom prst="wedgeRoundRectCallout">
            <a:avLst>
              <a:gd name="adj1" fmla="val -86597"/>
              <a:gd name="adj2" fmla="val 44452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inner()</a:t>
            </a:r>
            <a:r>
              <a:rPr lang="en-US" sz="28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forms a closure. </a:t>
            </a:r>
            <a:br>
              <a:rPr lang="en-US" sz="28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</a:br>
            <a:r>
              <a:rPr lang="en-US" sz="28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It holds a reference to </a:t>
            </a:r>
            <a:r>
              <a:rPr lang="en-US" sz="2800" b="1" noProof="1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x</a:t>
            </a:r>
          </a:p>
        </p:txBody>
      </p:sp>
      <p:sp>
        <p:nvSpPr>
          <p:cNvPr id="17" name="AutoShape 7"/>
          <p:cNvSpPr>
            <a:spLocks noChangeArrowheads="1"/>
          </p:cNvSpPr>
          <p:nvPr/>
        </p:nvSpPr>
        <p:spPr bwMode="auto">
          <a:xfrm>
            <a:off x="8208115" y="4614162"/>
            <a:ext cx="3430275" cy="835761"/>
          </a:xfrm>
          <a:prstGeom prst="wedgeRoundRectCallout">
            <a:avLst>
              <a:gd name="adj1" fmla="val -90257"/>
              <a:gd name="adj2" fmla="val 43555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In the context of f1, x has value 5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550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1" grpId="0" animBg="1"/>
      <p:bldP spid="12" grpId="0" animBg="1"/>
      <p:bldP spid="10" grpId="0" animBg="1"/>
      <p:bldP spid="17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Closures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8412" y="1905000"/>
            <a:ext cx="4224528" cy="2810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504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Closures</a:t>
            </a:r>
            <a:r>
              <a:rPr lang="en-US" dirty="0" smtClean="0"/>
              <a:t> can be used for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data hiding </a:t>
            </a:r>
            <a:r>
              <a:rPr lang="en-US" dirty="0" smtClean="0"/>
              <a:t>(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encapsulation</a:t>
            </a:r>
            <a:r>
              <a:rPr lang="en-US" dirty="0" smtClean="0"/>
              <a:t> in OOP)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Make objects invisible to the outside (private)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Closures Usage</a:t>
            </a:r>
            <a:endParaRPr lang="en-US" dirty="0"/>
          </a:p>
        </p:txBody>
      </p:sp>
      <p:sp>
        <p:nvSpPr>
          <p:cNvPr id="6" name="Text Placeholder 3"/>
          <p:cNvSpPr txBox="1">
            <a:spLocks/>
          </p:cNvSpPr>
          <p:nvPr/>
        </p:nvSpPr>
        <p:spPr>
          <a:xfrm>
            <a:off x="1916478" y="2438400"/>
            <a:ext cx="8352692" cy="412420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sz="1800" noProof="1" smtClean="0">
                <a:solidFill>
                  <a:srgbClr val="FBEEDC"/>
                </a:solidFill>
              </a:rPr>
              <a:t>var school = (function() {</a:t>
            </a:r>
          </a:p>
          <a:p>
            <a:r>
              <a:rPr lang="en-US" sz="1800" noProof="1" smtClean="0">
                <a:solidFill>
                  <a:srgbClr val="FBEEDC"/>
                </a:solidFill>
              </a:rPr>
              <a:t>    var students = [];</a:t>
            </a:r>
          </a:p>
          <a:p>
            <a:r>
              <a:rPr lang="en-US" sz="1800" noProof="1" smtClean="0">
                <a:solidFill>
                  <a:srgbClr val="FBEEDC"/>
                </a:solidFill>
              </a:rPr>
              <a:t>    var teachers = [];</a:t>
            </a:r>
          </a:p>
          <a:p>
            <a:pPr>
              <a:spcBef>
                <a:spcPts val="600"/>
              </a:spcBef>
            </a:pPr>
            <a:r>
              <a:rPr lang="en-US" sz="1800" noProof="1" smtClean="0">
                <a:solidFill>
                  <a:srgbClr val="FBEEDC"/>
                </a:solidFill>
              </a:rPr>
              <a:t>    function addStudent(name, grade) {...}</a:t>
            </a:r>
          </a:p>
          <a:p>
            <a:r>
              <a:rPr lang="en-US" sz="1800" noProof="1" smtClean="0">
                <a:solidFill>
                  <a:srgbClr val="FBEEDC"/>
                </a:solidFill>
              </a:rPr>
              <a:t>    function addTeacher(name, speciality) {...}</a:t>
            </a:r>
          </a:p>
          <a:p>
            <a:r>
              <a:rPr lang="en-US" sz="1800" noProof="1" smtClean="0">
                <a:solidFill>
                  <a:srgbClr val="FBEEDC"/>
                </a:solidFill>
              </a:rPr>
              <a:t>    function getTeachers(speciality) {...}</a:t>
            </a:r>
          </a:p>
          <a:p>
            <a:r>
              <a:rPr lang="en-US" sz="1800" noProof="1" smtClean="0">
                <a:solidFill>
                  <a:srgbClr val="FBEEDC"/>
                </a:solidFill>
              </a:rPr>
              <a:t>    function getStudents(grade) {...}</a:t>
            </a:r>
          </a:p>
          <a:p>
            <a:pPr>
              <a:spcBef>
                <a:spcPts val="600"/>
              </a:spcBef>
            </a:pPr>
            <a:r>
              <a:rPr lang="en-US" sz="1800" noProof="1" smtClean="0">
                <a:solidFill>
                  <a:srgbClr val="FBEEDC"/>
                </a:solidFill>
              </a:rPr>
              <a:t>    return {</a:t>
            </a:r>
          </a:p>
          <a:p>
            <a:r>
              <a:rPr lang="en-US" sz="1800" noProof="1" smtClean="0">
                <a:solidFill>
                  <a:srgbClr val="FBEEDC"/>
                </a:solidFill>
              </a:rPr>
              <a:t>        addStudent: addStudent,</a:t>
            </a:r>
          </a:p>
          <a:p>
            <a:r>
              <a:rPr lang="en-US" sz="1800" noProof="1" smtClean="0">
                <a:solidFill>
                  <a:srgbClr val="FBEEDC"/>
                </a:solidFill>
              </a:rPr>
              <a:t>        addTeacher: addTeacher,</a:t>
            </a:r>
          </a:p>
          <a:p>
            <a:r>
              <a:rPr lang="en-US" sz="1800" noProof="1" smtClean="0">
                <a:solidFill>
                  <a:srgbClr val="FBEEDC"/>
                </a:solidFill>
              </a:rPr>
              <a:t>        getTeachers: getTeachers,</a:t>
            </a:r>
          </a:p>
          <a:p>
            <a:r>
              <a:rPr lang="en-US" sz="1800" noProof="1" smtClean="0">
                <a:solidFill>
                  <a:srgbClr val="FBEEDC"/>
                </a:solidFill>
              </a:rPr>
              <a:t>        getStudents: getStudents</a:t>
            </a:r>
          </a:p>
          <a:p>
            <a:r>
              <a:rPr lang="en-US" sz="1800" noProof="1" smtClean="0">
                <a:solidFill>
                  <a:srgbClr val="FBEEDC"/>
                </a:solidFill>
              </a:rPr>
              <a:t>    };</a:t>
            </a:r>
          </a:p>
          <a:p>
            <a:r>
              <a:rPr lang="en-US" sz="1800" noProof="1" smtClean="0">
                <a:solidFill>
                  <a:srgbClr val="FBEEDC"/>
                </a:solidFill>
              </a:rPr>
              <a:t>})();</a:t>
            </a:r>
            <a:endParaRPr lang="en-US" sz="1800" noProof="1">
              <a:solidFill>
                <a:srgbClr val="FBEEDC"/>
              </a:solidFill>
            </a:endParaRPr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7101214" y="4648200"/>
            <a:ext cx="2687326" cy="1179327"/>
          </a:xfrm>
          <a:prstGeom prst="wedgeRoundRectCallout">
            <a:avLst>
              <a:gd name="adj1" fmla="val -84059"/>
              <a:gd name="adj2" fmla="val -2245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This is actually called a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Module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014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Closures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8634" y="1905000"/>
            <a:ext cx="4193628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282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64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2" y="1151121"/>
            <a:ext cx="11804821" cy="557035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What information does </a:t>
            </a:r>
            <a:r>
              <a:rPr lang="en-US" sz="36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contain?</a:t>
            </a:r>
          </a:p>
          <a:p>
            <a:pPr lvl="1">
              <a:lnSpc>
                <a:spcPct val="100000"/>
              </a:lnSpc>
            </a:pP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000" dirty="0"/>
              <a:t>contains information about the </a:t>
            </a:r>
            <a:r>
              <a:rPr lang="en-US" sz="3000" dirty="0" smtClean="0"/>
              <a:t>context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On what depends this?</a:t>
            </a:r>
          </a:p>
          <a:p>
            <a:pPr lvl="1">
              <a:lnSpc>
                <a:spcPct val="100000"/>
              </a:lnSpc>
            </a:pPr>
            <a:r>
              <a:rPr lang="en-US" sz="3000" dirty="0" smtClean="0"/>
              <a:t>The </a:t>
            </a:r>
            <a:r>
              <a:rPr lang="en-US" sz="3000" dirty="0"/>
              <a:t>way the function is </a:t>
            </a:r>
            <a:r>
              <a:rPr lang="en-US" sz="3000" dirty="0" smtClean="0"/>
              <a:t>invoked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Why do we need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call() </a:t>
            </a:r>
            <a:r>
              <a:rPr lang="en-US" dirty="0" smtClean="0"/>
              <a:t>and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apply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sz="3200" dirty="0" smtClean="0"/>
              <a:t>?</a:t>
            </a:r>
            <a:endParaRPr lang="en-US" sz="30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>
              <a:lnSpc>
                <a:spcPct val="100000"/>
              </a:lnSpc>
            </a:pPr>
            <a:r>
              <a:rPr lang="en-US" sz="3000" dirty="0"/>
              <a:t>Invokes the function with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obj</a:t>
            </a:r>
            <a:r>
              <a:rPr lang="en-US" sz="3000" dirty="0"/>
              <a:t> used as </a:t>
            </a: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</a:p>
          <a:p>
            <a:pPr lvl="1">
              <a:lnSpc>
                <a:spcPct val="100000"/>
              </a:lnSpc>
            </a:pP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function</a:t>
            </a:r>
            <a:r>
              <a:rPr lang="en-US" sz="2800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800" b="1" dirty="0" err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call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b="1" dirty="0" err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obj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arg1, arg2, …)</a:t>
            </a:r>
          </a:p>
          <a:p>
            <a:pPr lvl="1">
              <a:lnSpc>
                <a:spcPct val="100000"/>
              </a:lnSpc>
            </a:pPr>
            <a:r>
              <a:rPr lang="en-US" sz="2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function</a:t>
            </a:r>
            <a:r>
              <a:rPr lang="en-US" sz="2800" dirty="0" err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800" b="1" dirty="0" err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apply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b="1" dirty="0" err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obj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[arg1, arg2, …])</a:t>
            </a:r>
            <a:endParaRPr lang="en-US" sz="3000" dirty="0" smtClean="0"/>
          </a:p>
          <a:p>
            <a:pPr lvl="2">
              <a:lnSpc>
                <a:spcPct val="100000"/>
              </a:lnSpc>
            </a:pPr>
            <a:endParaRPr lang="en-US" sz="2800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pic>
        <p:nvPicPr>
          <p:cNvPr id="11" name="Picture 4" descr="D:\_WORK PROJECTS\Nakov\Presentation Slides Design\Question Summary Slide\Store\minions summary copy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3050" y="1429327"/>
            <a:ext cx="2503362" cy="2503362"/>
          </a:xfrm>
          <a:prstGeom prst="rect">
            <a:avLst/>
          </a:prstGeom>
          <a:noFill/>
        </p:spPr>
      </p:pic>
      <p:grpSp>
        <p:nvGrpSpPr>
          <p:cNvPr id="9" name="Group 8"/>
          <p:cNvGrpSpPr/>
          <p:nvPr/>
        </p:nvGrpSpPr>
        <p:grpSpPr>
          <a:xfrm>
            <a:off x="7847012" y="4210896"/>
            <a:ext cx="3719400" cy="1932022"/>
            <a:chOff x="998778" y="2709000"/>
            <a:chExt cx="7687634" cy="3510730"/>
          </a:xfrm>
        </p:grpSpPr>
        <p:pic>
          <p:nvPicPr>
            <p:cNvPr id="12" name="Picture 4"/>
            <p:cNvPicPr>
              <a:picLocks noChangeAspect="1" noChangeArrowheads="1"/>
            </p:cNvPicPr>
            <p:nvPr/>
          </p:nvPicPr>
          <p:blipFill>
            <a:blip r:embed="rId4" cstate="screen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8778" y="2709000"/>
              <a:ext cx="7687634" cy="351073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13" name="TextBox 12"/>
            <p:cNvSpPr txBox="1"/>
            <p:nvPr/>
          </p:nvSpPr>
          <p:spPr>
            <a:xfrm rot="21361232">
              <a:off x="1603866" y="3732944"/>
              <a:ext cx="6576452" cy="1327851"/>
            </a:xfrm>
            <a:prstGeom prst="rect">
              <a:avLst/>
            </a:prstGeom>
            <a:noFill/>
          </p:spPr>
          <p:txBody>
            <a:bodyPr wrap="none" rtlCol="0">
              <a:prstTxWarp prst="textCascadeUp">
                <a:avLst/>
              </a:prstTxWarp>
              <a:spAutoFit/>
            </a:bodyPr>
            <a:lstStyle/>
            <a:p>
              <a:r>
                <a:rPr lang="en-US" sz="10700" b="1" dirty="0" smtClean="0">
                  <a:ln w="3175">
                    <a:solidFill>
                      <a:srgbClr val="FFFFFF">
                        <a:alpha val="50000"/>
                      </a:srgbClr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  <a:alpha val="49804"/>
                    </a:schemeClr>
                  </a:solidFill>
                  <a:effectLst>
                    <a:outerShdw blurRad="88900" sx="102000" sy="102000" algn="ctr" rotWithShape="0">
                      <a:prstClr val="black"/>
                    </a:outerShdw>
                  </a:effectLst>
                </a:rPr>
                <a:t>Advanced JS</a:t>
              </a:r>
              <a:endParaRPr lang="en-US" sz="10700" b="1" dirty="0">
                <a:ln w="3175">
                  <a:solidFill>
                    <a:srgbClr val="FFFFFF">
                      <a:alpha val="50000"/>
                    </a:srgbClr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  <a:alpha val="49804"/>
                  </a:schemeClr>
                </a:solidFill>
                <a:effectLst>
                  <a:outerShdw blurRad="88900" sx="102000" sy="102000" algn="ctr" rotWithShape="0">
                    <a:prstClr val="black"/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49916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65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2" y="1151121"/>
            <a:ext cx="11804821" cy="557035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What is </a:t>
            </a:r>
            <a:r>
              <a:rPr lang="en-US" dirty="0" smtClean="0"/>
              <a:t>variable hoisting</a:t>
            </a:r>
            <a:r>
              <a:rPr lang="en-US" dirty="0"/>
              <a:t>?</a:t>
            </a:r>
          </a:p>
          <a:p>
            <a:pPr lvl="1">
              <a:lnSpc>
                <a:spcPct val="100000"/>
              </a:lnSpc>
            </a:pPr>
            <a:r>
              <a:rPr lang="en-GB" sz="3000" dirty="0"/>
              <a:t>Declaring a variable anywhere in the code is </a:t>
            </a:r>
            <a:r>
              <a:rPr lang="en-GB" sz="3000" dirty="0" smtClean="0"/>
              <a:t/>
            </a:r>
            <a:br>
              <a:rPr lang="en-GB" sz="3000" dirty="0" smtClean="0"/>
            </a:br>
            <a:r>
              <a:rPr lang="en-GB" sz="3000" dirty="0" smtClean="0"/>
              <a:t>equivalent </a:t>
            </a:r>
            <a:r>
              <a:rPr lang="en-GB" sz="3000" dirty="0"/>
              <a:t>to declaring it at the </a:t>
            </a:r>
            <a:r>
              <a:rPr lang="en-GB" sz="3000" dirty="0" smtClean="0"/>
              <a:t>top of the scope</a:t>
            </a:r>
            <a:endParaRPr lang="en-US" sz="3000" dirty="0"/>
          </a:p>
          <a:p>
            <a:pPr>
              <a:lnSpc>
                <a:spcPct val="100000"/>
              </a:lnSpc>
            </a:pPr>
            <a:r>
              <a:rPr lang="en-US" dirty="0"/>
              <a:t>What </a:t>
            </a:r>
            <a:r>
              <a:rPr lang="en-US" dirty="0" smtClean="0"/>
              <a:t>does IIFE </a:t>
            </a:r>
            <a:r>
              <a:rPr lang="en-US" dirty="0"/>
              <a:t>do for us?</a:t>
            </a:r>
          </a:p>
          <a:p>
            <a:pPr lvl="1">
              <a:lnSpc>
                <a:spcPct val="100000"/>
              </a:lnSpc>
            </a:pPr>
            <a:r>
              <a:rPr lang="en-US" sz="3000" dirty="0" smtClean="0"/>
              <a:t>The function </a:t>
            </a:r>
            <a:r>
              <a:rPr lang="en-US" sz="3000" dirty="0"/>
              <a:t>is invoked immediately</a:t>
            </a:r>
          </a:p>
          <a:p>
            <a:pPr>
              <a:lnSpc>
                <a:spcPct val="100000"/>
              </a:lnSpc>
            </a:pPr>
            <a:r>
              <a:rPr lang="en-US" dirty="0"/>
              <a:t>Explain how closure works?</a:t>
            </a:r>
          </a:p>
          <a:p>
            <a:pPr lvl="1">
              <a:lnSpc>
                <a:spcPct val="100000"/>
              </a:lnSpc>
            </a:pPr>
            <a:r>
              <a:rPr lang="en-US" sz="3000" dirty="0"/>
              <a:t>Keeps information about variables and </a:t>
            </a:r>
            <a:r>
              <a:rPr lang="en-US" sz="3000" dirty="0" smtClean="0"/>
              <a:t/>
            </a:r>
            <a:br>
              <a:rPr lang="en-US" sz="3000" dirty="0" smtClean="0"/>
            </a:br>
            <a:r>
              <a:rPr lang="en-US" sz="3000" dirty="0" smtClean="0"/>
              <a:t>functions </a:t>
            </a:r>
            <a:r>
              <a:rPr lang="en-US" sz="3000" dirty="0"/>
              <a:t>in the current scope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Summary (2)</a:t>
            </a:r>
            <a:endParaRPr lang="en-US" dirty="0"/>
          </a:p>
        </p:txBody>
      </p:sp>
      <p:pic>
        <p:nvPicPr>
          <p:cNvPr id="15" name="Picture 4" descr="D:\_WORK PROJECTS\Nakov\Presentation Slides Design\Question Summary Slide\Store\minions summary copy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3050" y="1429327"/>
            <a:ext cx="2503362" cy="2503362"/>
          </a:xfrm>
          <a:prstGeom prst="rect">
            <a:avLst/>
          </a:prstGeom>
          <a:noFill/>
        </p:spPr>
      </p:pic>
      <p:grpSp>
        <p:nvGrpSpPr>
          <p:cNvPr id="16" name="Group 15"/>
          <p:cNvGrpSpPr/>
          <p:nvPr/>
        </p:nvGrpSpPr>
        <p:grpSpPr>
          <a:xfrm>
            <a:off x="7847012" y="4210896"/>
            <a:ext cx="3719400" cy="1932022"/>
            <a:chOff x="998778" y="2709000"/>
            <a:chExt cx="7687634" cy="3510730"/>
          </a:xfrm>
        </p:grpSpPr>
        <p:pic>
          <p:nvPicPr>
            <p:cNvPr id="17" name="Picture 4"/>
            <p:cNvPicPr>
              <a:picLocks noChangeAspect="1" noChangeArrowheads="1"/>
            </p:cNvPicPr>
            <p:nvPr/>
          </p:nvPicPr>
          <p:blipFill>
            <a:blip r:embed="rId4" cstate="screen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8778" y="2709000"/>
              <a:ext cx="7687634" cy="351073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18" name="TextBox 17"/>
            <p:cNvSpPr txBox="1"/>
            <p:nvPr/>
          </p:nvSpPr>
          <p:spPr>
            <a:xfrm rot="21361232">
              <a:off x="1603866" y="3732944"/>
              <a:ext cx="6576452" cy="1327851"/>
            </a:xfrm>
            <a:prstGeom prst="rect">
              <a:avLst/>
            </a:prstGeom>
            <a:noFill/>
          </p:spPr>
          <p:txBody>
            <a:bodyPr wrap="none" rtlCol="0">
              <a:prstTxWarp prst="textCascadeUp">
                <a:avLst/>
              </a:prstTxWarp>
              <a:spAutoFit/>
            </a:bodyPr>
            <a:lstStyle/>
            <a:p>
              <a:r>
                <a:rPr lang="en-US" sz="10700" b="1" dirty="0" smtClean="0">
                  <a:ln w="3175">
                    <a:solidFill>
                      <a:srgbClr val="FFFFFF">
                        <a:alpha val="50000"/>
                      </a:srgbClr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  <a:alpha val="49804"/>
                    </a:schemeClr>
                  </a:solidFill>
                  <a:effectLst>
                    <a:outerShdw blurRad="88900" sx="102000" sy="102000" algn="ctr" rotWithShape="0">
                      <a:prstClr val="black"/>
                    </a:outerShdw>
                  </a:effectLst>
                </a:rPr>
                <a:t>Advanced JS</a:t>
              </a:r>
              <a:endParaRPr lang="en-US" sz="10700" b="1" dirty="0">
                <a:ln w="3175">
                  <a:solidFill>
                    <a:srgbClr val="FFFFFF">
                      <a:alpha val="50000"/>
                    </a:srgbClr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  <a:alpha val="49804"/>
                  </a:schemeClr>
                </a:solidFill>
                <a:effectLst>
                  <a:outerShdw blurRad="88900" sx="102000" sy="102000" algn="ctr" rotWithShape="0">
                    <a:prstClr val="black"/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44584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https://softuni.bg/courses/advanced-javascript</a:t>
            </a:r>
            <a:r>
              <a:rPr lang="en-US" dirty="0" smtClean="0">
                <a:hlinkClick r:id="rId3"/>
              </a:rPr>
              <a:t>/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88815" y="117000"/>
            <a:ext cx="9531686" cy="797400"/>
          </a:xfrm>
        </p:spPr>
        <p:txBody>
          <a:bodyPr>
            <a:normAutofit/>
          </a:bodyPr>
          <a:lstStyle/>
          <a:p>
            <a:r>
              <a:rPr lang="en-US" dirty="0" smtClean="0"/>
              <a:t>Functions and Function Expressions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6189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License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</a:t>
            </a:r>
            <a:r>
              <a:rPr lang="en-US" dirty="0" smtClean="0"/>
              <a:t>course (slides, examples, demos, videos, homework, etc.)</a:t>
            </a:r>
            <a:br>
              <a:rPr lang="en-US" dirty="0" smtClean="0"/>
            </a:br>
            <a:r>
              <a:rPr lang="en-US" dirty="0" smtClean="0"/>
              <a:t>is </a:t>
            </a:r>
            <a:r>
              <a:rPr lang="en-US" dirty="0"/>
              <a:t>licensed </a:t>
            </a:r>
            <a:r>
              <a:rPr lang="en-US" dirty="0" smtClean="0"/>
              <a:t>under </a:t>
            </a:r>
            <a:r>
              <a:rPr lang="en-US" dirty="0"/>
              <a:t>the </a:t>
            </a:r>
            <a:r>
              <a:rPr lang="en-US" dirty="0" smtClean="0"/>
              <a:t>"</a:t>
            </a:r>
            <a:r>
              <a:rPr lang="en-US" dirty="0" smtClean="0">
                <a:hlinkClick r:id="rId3"/>
              </a:rPr>
              <a:t>Creative </a:t>
            </a:r>
            <a:r>
              <a:rPr lang="en-US" dirty="0">
                <a:hlinkClick r:id="rId3"/>
              </a:rPr>
              <a:t>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4.0 </a:t>
            </a:r>
            <a:r>
              <a:rPr lang="en-US" dirty="0" smtClean="0">
                <a:hlinkClick r:id="rId3"/>
              </a:rPr>
              <a:t>International</a:t>
            </a:r>
            <a:r>
              <a:rPr lang="en-US" dirty="0" smtClean="0"/>
              <a:t>" 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67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88815" y="4724400"/>
            <a:ext cx="11804822" cy="1997079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2400" dirty="0" smtClean="0"/>
              <a:t>Attribution: this work may contain portions from</a:t>
            </a:r>
          </a:p>
          <a:p>
            <a:pPr lvl="1"/>
            <a:r>
              <a:rPr lang="en-US" sz="2000" dirty="0" smtClean="0"/>
              <a:t>"</a:t>
            </a:r>
            <a:r>
              <a:rPr lang="en-US" sz="2000" dirty="0" smtClean="0">
                <a:hlinkClick r:id="rId5"/>
              </a:rPr>
              <a:t>OOP</a:t>
            </a:r>
            <a:r>
              <a:rPr lang="en-US" sz="2000" dirty="0" smtClean="0"/>
              <a:t>" </a:t>
            </a:r>
            <a:r>
              <a:rPr lang="en-US" sz="2000" dirty="0"/>
              <a:t>course by </a:t>
            </a:r>
            <a:r>
              <a:rPr lang="en-US" sz="2000" noProof="1"/>
              <a:t>Telerik Academy</a:t>
            </a:r>
            <a:r>
              <a:rPr lang="en-US" sz="2000" dirty="0"/>
              <a:t> under </a:t>
            </a:r>
            <a:r>
              <a:rPr lang="en-US" sz="2000" dirty="0">
                <a:hlinkClick r:id="rId6"/>
              </a:rPr>
              <a:t>CC-BY-NC-SA</a:t>
            </a:r>
            <a:r>
              <a:rPr lang="en-US" sz="2000" dirty="0"/>
              <a:t> license</a:t>
            </a:r>
          </a:p>
        </p:txBody>
      </p:sp>
    </p:spTree>
    <p:extLst>
      <p:ext uri="{BB962C8B-B14F-4D97-AF65-F5344CB8AC3E}">
        <p14:creationId xmlns:p14="http://schemas.microsoft.com/office/powerpoint/2010/main" val="4101881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SoftUni Diamond Partners</a:t>
            </a:r>
            <a:endParaRPr lang="bg-BG" dirty="0"/>
          </a:p>
        </p:txBody>
      </p:sp>
      <p:pic>
        <p:nvPicPr>
          <p:cNvPr id="1027" name="Picture 3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033" y="1427074"/>
            <a:ext cx="3473178" cy="1236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hlinkClick r:id="rId5"/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811" y="1427088"/>
            <a:ext cx="2695672" cy="1236975"/>
          </a:xfrm>
          <a:prstGeom prst="rect">
            <a:avLst/>
          </a:prstGeom>
        </p:spPr>
      </p:pic>
      <p:pic>
        <p:nvPicPr>
          <p:cNvPr id="4" name="Picture 3">
            <a:hlinkClick r:id="rId7"/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8904" y="1427074"/>
            <a:ext cx="3738707" cy="1236650"/>
          </a:xfrm>
          <a:prstGeom prst="rect">
            <a:avLst/>
          </a:prstGeom>
        </p:spPr>
      </p:pic>
      <p:pic>
        <p:nvPicPr>
          <p:cNvPr id="5" name="Picture 4">
            <a:hlinkClick r:id="rId9"/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811" y="3250872"/>
            <a:ext cx="2895601" cy="1140691"/>
          </a:xfrm>
          <a:prstGeom prst="rect">
            <a:avLst/>
          </a:prstGeom>
        </p:spPr>
      </p:pic>
      <p:pic>
        <p:nvPicPr>
          <p:cNvPr id="6" name="Picture 5">
            <a:hlinkClick r:id="rId11"/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8589" y="3250871"/>
            <a:ext cx="2970677" cy="1140691"/>
          </a:xfrm>
          <a:prstGeom prst="rect">
            <a:avLst/>
          </a:prstGeom>
        </p:spPr>
      </p:pic>
      <p:pic>
        <p:nvPicPr>
          <p:cNvPr id="7" name="Picture 6">
            <a:hlinkClick r:id="rId13"/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444" y="3250875"/>
            <a:ext cx="4501767" cy="1140691"/>
          </a:xfrm>
          <a:prstGeom prst="rect">
            <a:avLst/>
          </a:prstGeom>
        </p:spPr>
      </p:pic>
      <p:pic>
        <p:nvPicPr>
          <p:cNvPr id="9" name="Picture 8">
            <a:hlinkClick r:id="rId15"/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811" y="4978371"/>
            <a:ext cx="4645555" cy="89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525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Software University Foundation 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University </a:t>
            </a:r>
            <a:r>
              <a:rPr lang="en-US" dirty="0"/>
              <a:t>@ </a:t>
            </a:r>
            <a:r>
              <a:rPr lang="en-US" dirty="0" smtClean="0"/>
              <a:t>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</a:t>
            </a:r>
            <a:r>
              <a:rPr lang="en-US" dirty="0"/>
              <a:t>University @ </a:t>
            </a:r>
            <a:r>
              <a:rPr lang="en-US" dirty="0" smtClean="0"/>
              <a:t>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 smtClean="0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title="Software University">
            <a:hlinkClick r:id="rId4" tooltip="Software University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59438" y="1594686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10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title="Software University Videos @ YouTube">
            <a:hlinkClick r:id="rId6" tooltip="Software University YouTube Video Channel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7" tooltip="Software University Discussion Forum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920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876800"/>
            <a:ext cx="8938472" cy="820600"/>
          </a:xfrm>
        </p:spPr>
        <p:txBody>
          <a:bodyPr/>
          <a:lstStyle/>
          <a:p>
            <a:r>
              <a:rPr lang="en-US" dirty="0"/>
              <a:t>Functions in </a:t>
            </a:r>
            <a:r>
              <a:rPr lang="en-US" dirty="0" smtClean="0"/>
              <a:t>JavaScript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3200" dirty="0"/>
              <a:t>Live Demo</a:t>
            </a:r>
          </a:p>
        </p:txBody>
      </p:sp>
      <p:pic>
        <p:nvPicPr>
          <p:cNvPr id="4" name="Picture 2" descr="http://getbutterfly.com/wp-content/uploads/2012/03/javascript-global-variabl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848" y="1524000"/>
            <a:ext cx="4013200" cy="3009900"/>
          </a:xfrm>
          <a:prstGeom prst="roundRect">
            <a:avLst>
              <a:gd name="adj" fmla="val 5697"/>
            </a:avLst>
          </a:prstGeom>
          <a:noFill/>
          <a:ln>
            <a:solidFill>
              <a:schemeClr val="accent6">
                <a:lumMod val="20000"/>
                <a:lumOff val="8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1562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446212" y="5199200"/>
            <a:ext cx="8938472" cy="820600"/>
          </a:xfrm>
        </p:spPr>
        <p:txBody>
          <a:bodyPr/>
          <a:lstStyle/>
          <a:p>
            <a:r>
              <a:rPr lang="en-US" dirty="0" smtClean="0"/>
              <a:t>Functions as Objects</a:t>
            </a:r>
            <a:endParaRPr lang="en-US" dirty="0"/>
          </a:p>
        </p:txBody>
      </p:sp>
      <p:pic>
        <p:nvPicPr>
          <p:cNvPr id="5" name="Picture 2" descr="http://www.launchlab.co.uk/manager/tinymce/jscripts/tiny_mce/plugins/imagemanager/files/keyboard1.jpg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3389541" y="1927860"/>
            <a:ext cx="5051814" cy="2796540"/>
          </a:xfrm>
          <a:prstGeom prst="roundRect">
            <a:avLst>
              <a:gd name="adj" fmla="val 8159"/>
            </a:avLst>
          </a:prstGeom>
          <a:noFill/>
        </p:spPr>
      </p:pic>
    </p:spTree>
    <p:extLst>
      <p:ext uri="{BB962C8B-B14F-4D97-AF65-F5344CB8AC3E}">
        <p14:creationId xmlns:p14="http://schemas.microsoft.com/office/powerpoint/2010/main" val="706682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In JavaScript functions are </a:t>
            </a:r>
            <a:r>
              <a:rPr lang="en-US" sz="32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first-class </a:t>
            </a:r>
            <a:r>
              <a:rPr lang="en-US" sz="32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objects</a:t>
            </a:r>
          </a:p>
          <a:p>
            <a:pPr lvl="1">
              <a:lnSpc>
                <a:spcPct val="100000"/>
              </a:lnSpc>
            </a:pPr>
            <a:r>
              <a:rPr lang="en-US" sz="3000" dirty="0" smtClean="0"/>
              <a:t>One </a:t>
            </a:r>
            <a:r>
              <a:rPr lang="en-US" sz="3000" dirty="0"/>
              <a:t>of the </a:t>
            </a:r>
            <a:r>
              <a:rPr lang="en-US" sz="3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most powerful features</a:t>
            </a:r>
            <a:r>
              <a:rPr lang="en-US" sz="3000" dirty="0"/>
              <a:t> in JavaScript</a:t>
            </a:r>
            <a:endParaRPr lang="en-US" sz="3000" dirty="0" smtClean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lvl="1">
              <a:lnSpc>
                <a:spcPct val="100000"/>
              </a:lnSpc>
            </a:pPr>
            <a:r>
              <a:rPr lang="en-GB" sz="3000" dirty="0" smtClean="0"/>
              <a:t>You can </a:t>
            </a:r>
            <a:r>
              <a:rPr lang="en-GB" sz="3000" dirty="0"/>
              <a:t>set properties on </a:t>
            </a:r>
            <a:r>
              <a:rPr lang="en-GB" sz="3000" dirty="0" smtClean="0"/>
              <a:t>them</a:t>
            </a:r>
          </a:p>
          <a:p>
            <a:pPr lvl="1">
              <a:lnSpc>
                <a:spcPct val="100000"/>
              </a:lnSpc>
            </a:pPr>
            <a:r>
              <a:rPr lang="en-GB" sz="3000" dirty="0" smtClean="0"/>
              <a:t>You can invoke methods on them</a:t>
            </a:r>
            <a:endParaRPr lang="en-US" sz="3000" dirty="0" smtClean="0"/>
          </a:p>
          <a:p>
            <a:pPr lvl="1">
              <a:lnSpc>
                <a:spcPct val="100000"/>
              </a:lnSpc>
            </a:pPr>
            <a:r>
              <a:rPr lang="en-US" sz="3000" dirty="0" smtClean="0"/>
              <a:t>They have </a:t>
            </a:r>
            <a:r>
              <a:rPr lang="en-US" sz="3000" dirty="0"/>
              <a:t>properties of their </a:t>
            </a:r>
            <a:r>
              <a:rPr lang="en-US" sz="3000" dirty="0" smtClean="0"/>
              <a:t>own</a:t>
            </a:r>
          </a:p>
          <a:p>
            <a:pPr lvl="2">
              <a:lnSpc>
                <a:spcPct val="100000"/>
              </a:lnSpc>
            </a:pP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length</a:t>
            </a:r>
            <a:r>
              <a:rPr lang="en-US" sz="2800" dirty="0" smtClean="0"/>
              <a:t>, 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caller</a:t>
            </a:r>
            <a:r>
              <a:rPr lang="en-US" sz="2800" dirty="0" smtClean="0"/>
              <a:t>, 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2800" dirty="0" smtClean="0"/>
              <a:t>, 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apply</a:t>
            </a:r>
            <a:r>
              <a:rPr lang="en-US" sz="2800" dirty="0" smtClean="0"/>
              <a:t>, 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call</a:t>
            </a:r>
            <a:endParaRPr lang="en-US" sz="28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 as Objects</a:t>
            </a:r>
            <a:endParaRPr lang="en-US" dirty="0"/>
          </a:p>
        </p:txBody>
      </p:sp>
      <p:sp>
        <p:nvSpPr>
          <p:cNvPr id="8" name="Text Placeholder 3"/>
          <p:cNvSpPr txBox="1">
            <a:spLocks/>
          </p:cNvSpPr>
          <p:nvPr/>
        </p:nvSpPr>
        <p:spPr>
          <a:xfrm>
            <a:off x="985836" y="4926496"/>
            <a:ext cx="10213976" cy="152349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sz="2200" noProof="1" smtClean="0">
                <a:solidFill>
                  <a:srgbClr val="FBEEDC"/>
                </a:solidFill>
              </a:rPr>
              <a:t>function max(arr) { … }</a:t>
            </a:r>
          </a:p>
          <a:p>
            <a:r>
              <a:rPr lang="en-US" sz="2200" noProof="1" smtClean="0">
                <a:solidFill>
                  <a:srgbClr val="FBEEDC"/>
                </a:solidFill>
              </a:rPr>
              <a:t>console.log(max.</a:t>
            </a:r>
            <a:r>
              <a:rPr lang="en-US" sz="2200" noProof="1" smtClean="0">
                <a:solidFill>
                  <a:schemeClr val="tx2">
                    <a:lumMod val="75000"/>
                  </a:schemeClr>
                </a:solidFill>
              </a:rPr>
              <a:t>length</a:t>
            </a:r>
            <a:r>
              <a:rPr lang="en-US" sz="2200" noProof="1" smtClean="0">
                <a:solidFill>
                  <a:srgbClr val="FBEEDC"/>
                </a:solidFill>
              </a:rPr>
              <a:t>); </a:t>
            </a:r>
            <a:r>
              <a:rPr lang="en-US" sz="2200" noProof="1" smtClean="0">
                <a:solidFill>
                  <a:schemeClr val="tx2">
                    <a:lumMod val="75000"/>
                  </a:schemeClr>
                </a:solidFill>
              </a:rPr>
              <a:t>// prints 1</a:t>
            </a:r>
          </a:p>
          <a:p>
            <a:r>
              <a:rPr lang="en-US" sz="2200" noProof="1" smtClean="0">
                <a:solidFill>
                  <a:srgbClr val="FBEEDC"/>
                </a:solidFill>
              </a:rPr>
              <a:t>console.log(max.</a:t>
            </a:r>
            <a:r>
              <a:rPr lang="en-US" sz="2200" noProof="1" smtClean="0">
                <a:solidFill>
                  <a:schemeClr val="tx2">
                    <a:lumMod val="75000"/>
                  </a:schemeClr>
                </a:solidFill>
              </a:rPr>
              <a:t>name</a:t>
            </a:r>
            <a:r>
              <a:rPr lang="en-US" sz="2200" noProof="1" smtClean="0">
                <a:solidFill>
                  <a:srgbClr val="FBEEDC"/>
                </a:solidFill>
              </a:rPr>
              <a:t>); </a:t>
            </a:r>
            <a:r>
              <a:rPr lang="en-US" sz="2200" noProof="1" smtClean="0">
                <a:solidFill>
                  <a:schemeClr val="tx2">
                    <a:lumMod val="75000"/>
                  </a:schemeClr>
                </a:solidFill>
              </a:rPr>
              <a:t>// prints "max"</a:t>
            </a:r>
          </a:p>
          <a:p>
            <a:pPr>
              <a:spcBef>
                <a:spcPts val="600"/>
              </a:spcBef>
            </a:pPr>
            <a:r>
              <a:rPr lang="en-US" sz="2200" noProof="1" smtClean="0">
                <a:solidFill>
                  <a:srgbClr val="FBEEDC"/>
                </a:solidFill>
              </a:rPr>
              <a:t>console.log((function(){}).</a:t>
            </a:r>
            <a:r>
              <a:rPr lang="en-US" sz="2200" noProof="1" smtClean="0">
                <a:solidFill>
                  <a:schemeClr val="tx2">
                    <a:lumMod val="75000"/>
                  </a:schemeClr>
                </a:solidFill>
              </a:rPr>
              <a:t>name</a:t>
            </a:r>
            <a:r>
              <a:rPr lang="en-US" sz="2200" noProof="1">
                <a:solidFill>
                  <a:srgbClr val="FBEEDC"/>
                </a:solidFill>
              </a:rPr>
              <a:t>); </a:t>
            </a:r>
            <a:r>
              <a:rPr lang="en-US" sz="2200" noProof="1">
                <a:solidFill>
                  <a:schemeClr val="tx2">
                    <a:lumMod val="75000"/>
                  </a:schemeClr>
                </a:solidFill>
              </a:rPr>
              <a:t>// </a:t>
            </a:r>
            <a:r>
              <a:rPr lang="en-US" sz="2200" noProof="1" smtClean="0">
                <a:solidFill>
                  <a:schemeClr val="tx2">
                    <a:lumMod val="75000"/>
                  </a:schemeClr>
                </a:solidFill>
              </a:rPr>
              <a:t>prints "" (empty string)</a:t>
            </a:r>
            <a:endParaRPr lang="en-US" sz="2200" noProof="1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222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Software-University-Foundation</Template>
  <TotalTime>0</TotalTime>
  <Words>2988</Words>
  <Application>Microsoft Office PowerPoint</Application>
  <PresentationFormat>Custom</PresentationFormat>
  <Paragraphs>577</Paragraphs>
  <Slides>69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5" baseType="lpstr">
      <vt:lpstr>Arial</vt:lpstr>
      <vt:lpstr>Calibri</vt:lpstr>
      <vt:lpstr>Consolas</vt:lpstr>
      <vt:lpstr>Wingdings</vt:lpstr>
      <vt:lpstr>Wingdings 2</vt:lpstr>
      <vt:lpstr>SoftUni 16x9</vt:lpstr>
      <vt:lpstr>Functions and Function Expressions</vt:lpstr>
      <vt:lpstr>Table of Contents</vt:lpstr>
      <vt:lpstr>Table of Contents (2)</vt:lpstr>
      <vt:lpstr>Functions in JavaScript</vt:lpstr>
      <vt:lpstr>Functions in JavaScript</vt:lpstr>
      <vt:lpstr>Functions in JavaScript (2)</vt:lpstr>
      <vt:lpstr>Functions in JavaScript</vt:lpstr>
      <vt:lpstr>Functions as Objects</vt:lpstr>
      <vt:lpstr>Functions as Objects</vt:lpstr>
      <vt:lpstr>Functions as Objects (2)</vt:lpstr>
      <vt:lpstr>Function Object</vt:lpstr>
      <vt:lpstr>Defining Functions</vt:lpstr>
      <vt:lpstr>Creating Functions</vt:lpstr>
      <vt:lpstr>Function Declaration</vt:lpstr>
      <vt:lpstr>Function Declarations</vt:lpstr>
      <vt:lpstr>Function Expression</vt:lpstr>
      <vt:lpstr>Function Expression (2)</vt:lpstr>
      <vt:lpstr>Function Expressions</vt:lpstr>
      <vt:lpstr>Function Constructor</vt:lpstr>
      <vt:lpstr>Function Constructor</vt:lpstr>
      <vt:lpstr>Function Expression vs. Function Declaration</vt:lpstr>
      <vt:lpstr>Function Expression vs. Function Declaration (2)</vt:lpstr>
      <vt:lpstr>Function Expression vs. Function Declaration (3)</vt:lpstr>
      <vt:lpstr>Function Declaration vs. Function Expression</vt:lpstr>
      <vt:lpstr>Function Properties</vt:lpstr>
      <vt:lpstr>Function Properties</vt:lpstr>
      <vt:lpstr>Function Methods</vt:lpstr>
      <vt:lpstr>Function Methods</vt:lpstr>
      <vt:lpstr>Function Methods – apply() and call()</vt:lpstr>
      <vt:lpstr>Apply and Call – Examples</vt:lpstr>
      <vt:lpstr>Function Methods</vt:lpstr>
      <vt:lpstr>Recursion</vt:lpstr>
      <vt:lpstr>Recursion</vt:lpstr>
      <vt:lpstr>Recursion (2)</vt:lpstr>
      <vt:lpstr>Recursion: Factorial</vt:lpstr>
      <vt:lpstr>Factorial</vt:lpstr>
      <vt:lpstr>Traversing the DOM Recursively</vt:lpstr>
      <vt:lpstr>DOM Traversal</vt:lpstr>
      <vt:lpstr>Recursion with Function Expression</vt:lpstr>
      <vt:lpstr>Buggy Recursion with  Function Expressions</vt:lpstr>
      <vt:lpstr>Recursion with Function Expression (2)</vt:lpstr>
      <vt:lpstr>Working Recursion with Function Expressions</vt:lpstr>
      <vt:lpstr>Variable Scope</vt:lpstr>
      <vt:lpstr>Variable Scope in JS</vt:lpstr>
      <vt:lpstr>Global Scope</vt:lpstr>
      <vt:lpstr>Global Scope – Don't Use It!</vt:lpstr>
      <vt:lpstr>Global Scope</vt:lpstr>
      <vt:lpstr>Function Scope</vt:lpstr>
      <vt:lpstr>Function Scope</vt:lpstr>
      <vt:lpstr>Nested Functions</vt:lpstr>
      <vt:lpstr>Nested Functions</vt:lpstr>
      <vt:lpstr>Nested Functions: Example</vt:lpstr>
      <vt:lpstr>Nested Functions and Scope</vt:lpstr>
      <vt:lpstr>Nested Functions</vt:lpstr>
      <vt:lpstr>Immediately Invoked Function Expressions (IIFE)</vt:lpstr>
      <vt:lpstr>Immediately Invoked Function Expressions</vt:lpstr>
      <vt:lpstr>Valid IIFE</vt:lpstr>
      <vt:lpstr>Immediately Invoked Function Expressions (IIFE)</vt:lpstr>
      <vt:lpstr>Closures</vt:lpstr>
      <vt:lpstr>Closures</vt:lpstr>
      <vt:lpstr>Simple Closures</vt:lpstr>
      <vt:lpstr>Closures Usage</vt:lpstr>
      <vt:lpstr>Closures</vt:lpstr>
      <vt:lpstr>Summary</vt:lpstr>
      <vt:lpstr>Summary (2)</vt:lpstr>
      <vt:lpstr>Functions and Function Expressions</vt:lpstr>
      <vt:lpstr>License</vt:lpstr>
      <vt:lpstr>SoftUni Diamond Partners</vt:lpstr>
      <vt:lpstr>Free Trainings @ Software University</vt:lpstr>
    </vt:vector>
  </TitlesOfParts>
  <Manager/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Functions and Function Expressions - JS OOP</dc:title>
  <dc:subject>Software Development Course</dc:subject>
  <dc:creator/>
  <cp:keywords>JavaScript, JS, programming, SoftUni, Software University, programming, software development, software engineering, course, Web development, OOP, object-oriented programming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2015-03-03T15:58:31Z</dcterms:modified>
  <cp:category>JavaScript, JS, OOP, programming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